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4"/>
  </p:notesMasterIdLst>
  <p:handoutMasterIdLst>
    <p:handoutMasterId r:id="rId25"/>
  </p:handoutMasterIdLst>
  <p:sldIdLst>
    <p:sldId id="256" r:id="rId5"/>
    <p:sldId id="525" r:id="rId6"/>
    <p:sldId id="527" r:id="rId7"/>
    <p:sldId id="506" r:id="rId8"/>
    <p:sldId id="517" r:id="rId9"/>
    <p:sldId id="539" r:id="rId10"/>
    <p:sldId id="529" r:id="rId11"/>
    <p:sldId id="511" r:id="rId12"/>
    <p:sldId id="515" r:id="rId13"/>
    <p:sldId id="516" r:id="rId14"/>
    <p:sldId id="518" r:id="rId15"/>
    <p:sldId id="811" r:id="rId16"/>
    <p:sldId id="261" r:id="rId17"/>
    <p:sldId id="822" r:id="rId18"/>
    <p:sldId id="823" r:id="rId19"/>
    <p:sldId id="714" r:id="rId20"/>
    <p:sldId id="800" r:id="rId21"/>
    <p:sldId id="799" r:id="rId22"/>
    <p:sldId id="520" r:id="rId23"/>
  </p:sldIdLst>
  <p:sldSz cx="9144000" cy="5143500" type="screen16x9"/>
  <p:notesSz cx="6797675" cy="9928225"/>
  <p:defaultTextStyle>
    <a:defPPr>
      <a:defRPr lang="de-CH"/>
    </a:defPPr>
    <a:lvl1pPr algn="l" rtl="0" eaLnBrk="0" fontAlgn="base" hangingPunct="0">
      <a:spcBef>
        <a:spcPct val="0"/>
      </a:spcBef>
      <a:spcAft>
        <a:spcPct val="0"/>
      </a:spcAft>
      <a:defRPr sz="1800" kern="1200">
        <a:solidFill>
          <a:schemeClr val="tx1"/>
        </a:solidFill>
        <a:latin typeface="Times" pitchFamily="18" charset="0"/>
        <a:ea typeface="+mn-ea"/>
        <a:cs typeface="+mn-cs"/>
      </a:defRPr>
    </a:lvl1pPr>
    <a:lvl2pPr marL="342900" algn="l" rtl="0" eaLnBrk="0" fontAlgn="base" hangingPunct="0">
      <a:spcBef>
        <a:spcPct val="0"/>
      </a:spcBef>
      <a:spcAft>
        <a:spcPct val="0"/>
      </a:spcAft>
      <a:defRPr sz="1800" kern="1200">
        <a:solidFill>
          <a:schemeClr val="tx1"/>
        </a:solidFill>
        <a:latin typeface="Times" pitchFamily="18" charset="0"/>
        <a:ea typeface="+mn-ea"/>
        <a:cs typeface="+mn-cs"/>
      </a:defRPr>
    </a:lvl2pPr>
    <a:lvl3pPr marL="685800" algn="l" rtl="0" eaLnBrk="0" fontAlgn="base" hangingPunct="0">
      <a:spcBef>
        <a:spcPct val="0"/>
      </a:spcBef>
      <a:spcAft>
        <a:spcPct val="0"/>
      </a:spcAft>
      <a:defRPr sz="1800" kern="1200">
        <a:solidFill>
          <a:schemeClr val="tx1"/>
        </a:solidFill>
        <a:latin typeface="Times" pitchFamily="18" charset="0"/>
        <a:ea typeface="+mn-ea"/>
        <a:cs typeface="+mn-cs"/>
      </a:defRPr>
    </a:lvl3pPr>
    <a:lvl4pPr marL="1028700" algn="l" rtl="0" eaLnBrk="0" fontAlgn="base" hangingPunct="0">
      <a:spcBef>
        <a:spcPct val="0"/>
      </a:spcBef>
      <a:spcAft>
        <a:spcPct val="0"/>
      </a:spcAft>
      <a:defRPr sz="1800" kern="1200">
        <a:solidFill>
          <a:schemeClr val="tx1"/>
        </a:solidFill>
        <a:latin typeface="Times" pitchFamily="18" charset="0"/>
        <a:ea typeface="+mn-ea"/>
        <a:cs typeface="+mn-cs"/>
      </a:defRPr>
    </a:lvl4pPr>
    <a:lvl5pPr marL="1371600" algn="l" rtl="0" eaLnBrk="0" fontAlgn="base" hangingPunct="0">
      <a:spcBef>
        <a:spcPct val="0"/>
      </a:spcBef>
      <a:spcAft>
        <a:spcPct val="0"/>
      </a:spcAft>
      <a:defRPr sz="1800" kern="1200">
        <a:solidFill>
          <a:schemeClr val="tx1"/>
        </a:solidFill>
        <a:latin typeface="Times" pitchFamily="18" charset="0"/>
        <a:ea typeface="+mn-ea"/>
        <a:cs typeface="+mn-cs"/>
      </a:defRPr>
    </a:lvl5pPr>
    <a:lvl6pPr marL="1714500" algn="l" defTabSz="685800" rtl="0" eaLnBrk="1" latinLnBrk="0" hangingPunct="1">
      <a:defRPr sz="1800" kern="1200">
        <a:solidFill>
          <a:schemeClr val="tx1"/>
        </a:solidFill>
        <a:latin typeface="Times" pitchFamily="18" charset="0"/>
        <a:ea typeface="+mn-ea"/>
        <a:cs typeface="+mn-cs"/>
      </a:defRPr>
    </a:lvl6pPr>
    <a:lvl7pPr marL="2057400" algn="l" defTabSz="685800" rtl="0" eaLnBrk="1" latinLnBrk="0" hangingPunct="1">
      <a:defRPr sz="1800" kern="1200">
        <a:solidFill>
          <a:schemeClr val="tx1"/>
        </a:solidFill>
        <a:latin typeface="Times" pitchFamily="18" charset="0"/>
        <a:ea typeface="+mn-ea"/>
        <a:cs typeface="+mn-cs"/>
      </a:defRPr>
    </a:lvl7pPr>
    <a:lvl8pPr marL="2400300" algn="l" defTabSz="685800" rtl="0" eaLnBrk="1" latinLnBrk="0" hangingPunct="1">
      <a:defRPr sz="1800" kern="1200">
        <a:solidFill>
          <a:schemeClr val="tx1"/>
        </a:solidFill>
        <a:latin typeface="Times" pitchFamily="18" charset="0"/>
        <a:ea typeface="+mn-ea"/>
        <a:cs typeface="+mn-cs"/>
      </a:defRPr>
    </a:lvl8pPr>
    <a:lvl9pPr marL="2743200" algn="l" defTabSz="685800" rtl="0" eaLnBrk="1" latinLnBrk="0" hangingPunct="1">
      <a:defRPr sz="18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701" userDrawn="1">
          <p15:clr>
            <a:srgbClr val="A4A3A4"/>
          </p15:clr>
        </p15:guide>
        <p15:guide id="2" orient="horz" pos="191" userDrawn="1">
          <p15:clr>
            <a:srgbClr val="A4A3A4"/>
          </p15:clr>
        </p15:guide>
        <p15:guide id="3" orient="horz" pos="327" userDrawn="1">
          <p15:clr>
            <a:srgbClr val="A4A3A4"/>
          </p15:clr>
        </p15:guide>
        <p15:guide id="4" orient="horz" pos="293" userDrawn="1">
          <p15:clr>
            <a:srgbClr val="A4A3A4"/>
          </p15:clr>
        </p15:guide>
        <p15:guide id="8" pos="555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tbrunner David BAFU" initials="HDB" lastIdx="1" clrIdx="0">
    <p:extLst>
      <p:ext uri="{19B8F6BF-5375-455C-9EA6-DF929625EA0E}">
        <p15:presenceInfo xmlns:p15="http://schemas.microsoft.com/office/powerpoint/2012/main" userId="Hiltbrunner David BAF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000000"/>
    <a:srgbClr val="ED181E"/>
    <a:srgbClr val="F0F5FD"/>
    <a:srgbClr val="E8F0F8"/>
    <a:srgbClr val="E6E6E6"/>
    <a:srgbClr val="DDDDDD"/>
    <a:srgbClr val="C0C0C0"/>
    <a:srgbClr val="9AD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683" autoAdjust="0"/>
  </p:normalViewPr>
  <p:slideViewPr>
    <p:cSldViewPr snapToGrid="0" showGuides="1">
      <p:cViewPr varScale="1">
        <p:scale>
          <a:sx n="145" d="100"/>
          <a:sy n="145" d="100"/>
        </p:scale>
        <p:origin x="624" y="114"/>
      </p:cViewPr>
      <p:guideLst>
        <p:guide orient="horz" pos="701"/>
        <p:guide orient="horz" pos="191"/>
        <p:guide orient="horz" pos="327"/>
        <p:guide orient="horz" pos="293"/>
        <p:guide pos="555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91" d="100"/>
          <a:sy n="91" d="100"/>
        </p:scale>
        <p:origin x="3710" y="72"/>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1" y="0"/>
            <a:ext cx="2946189" cy="496412"/>
          </a:xfrm>
          <a:prstGeom prst="rect">
            <a:avLst/>
          </a:prstGeom>
          <a:noFill/>
          <a:ln w="9525">
            <a:noFill/>
            <a:miter lim="800000"/>
            <a:headEnd/>
            <a:tailEnd/>
          </a:ln>
          <a:effectLst/>
        </p:spPr>
        <p:txBody>
          <a:bodyPr vert="horz" wrap="square" lIns="91573" tIns="45786" rIns="91573" bIns="45786" numCol="1" anchor="t" anchorCtr="0" compatLnSpc="1">
            <a:prstTxWarp prst="textNoShape">
              <a:avLst/>
            </a:prstTxWarp>
          </a:bodyPr>
          <a:lstStyle>
            <a:lvl1pPr>
              <a:defRPr sz="1200"/>
            </a:lvl1pPr>
          </a:lstStyle>
          <a:p>
            <a:endParaRPr lang="en-GB"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dt" sz="quarter" idx="1"/>
          </p:nvPr>
        </p:nvSpPr>
        <p:spPr bwMode="auto">
          <a:xfrm>
            <a:off x="3851487" y="0"/>
            <a:ext cx="2946188" cy="496412"/>
          </a:xfrm>
          <a:prstGeom prst="rect">
            <a:avLst/>
          </a:prstGeom>
          <a:noFill/>
          <a:ln w="9525">
            <a:noFill/>
            <a:miter lim="800000"/>
            <a:headEnd/>
            <a:tailEnd/>
          </a:ln>
          <a:effectLst/>
        </p:spPr>
        <p:txBody>
          <a:bodyPr vert="horz" wrap="square" lIns="91573" tIns="45786" rIns="91573" bIns="45786" numCol="1" anchor="t" anchorCtr="0" compatLnSpc="1">
            <a:prstTxWarp prst="textNoShape">
              <a:avLst/>
            </a:prstTxWarp>
          </a:bodyPr>
          <a:lstStyle>
            <a:lvl1pPr algn="r">
              <a:defRPr sz="1200"/>
            </a:lvl1pPr>
          </a:lstStyle>
          <a:p>
            <a:endParaRPr lang="en-GB">
              <a:latin typeface="Arial" panose="020B0604020202020204" pitchFamily="34" charset="0"/>
              <a:cs typeface="Arial" panose="020B0604020202020204" pitchFamily="34" charset="0"/>
            </a:endParaRPr>
          </a:p>
        </p:txBody>
      </p:sp>
      <p:sp>
        <p:nvSpPr>
          <p:cNvPr id="20484" name="Rectangle 4"/>
          <p:cNvSpPr>
            <a:spLocks noGrp="1" noChangeArrowheads="1"/>
          </p:cNvSpPr>
          <p:nvPr>
            <p:ph type="ftr" sz="quarter" idx="2"/>
          </p:nvPr>
        </p:nvSpPr>
        <p:spPr bwMode="auto">
          <a:xfrm>
            <a:off x="1" y="9431814"/>
            <a:ext cx="2946189" cy="496412"/>
          </a:xfrm>
          <a:prstGeom prst="rect">
            <a:avLst/>
          </a:prstGeom>
          <a:noFill/>
          <a:ln w="9525">
            <a:noFill/>
            <a:miter lim="800000"/>
            <a:headEnd/>
            <a:tailEnd/>
          </a:ln>
          <a:effectLst/>
        </p:spPr>
        <p:txBody>
          <a:bodyPr vert="horz" wrap="square" lIns="91573" tIns="45786" rIns="91573" bIns="45786" numCol="1" anchor="b" anchorCtr="0" compatLnSpc="1">
            <a:prstTxWarp prst="textNoShape">
              <a:avLst/>
            </a:prstTxWarp>
          </a:bodyPr>
          <a:lstStyle>
            <a:lvl1pPr>
              <a:defRPr sz="1200"/>
            </a:lvl1pPr>
          </a:lstStyle>
          <a:p>
            <a:endParaRPr lang="en-GB">
              <a:latin typeface="Arial" panose="020B0604020202020204" pitchFamily="34" charset="0"/>
              <a:cs typeface="Arial" panose="020B0604020202020204" pitchFamily="34" charset="0"/>
            </a:endParaRPr>
          </a:p>
        </p:txBody>
      </p:sp>
      <p:sp>
        <p:nvSpPr>
          <p:cNvPr id="20485" name="Rectangle 5"/>
          <p:cNvSpPr>
            <a:spLocks noGrp="1" noChangeArrowheads="1"/>
          </p:cNvSpPr>
          <p:nvPr>
            <p:ph type="sldNum" sz="quarter" idx="3"/>
          </p:nvPr>
        </p:nvSpPr>
        <p:spPr bwMode="auto">
          <a:xfrm>
            <a:off x="3851487" y="9431814"/>
            <a:ext cx="2946188" cy="496412"/>
          </a:xfrm>
          <a:prstGeom prst="rect">
            <a:avLst/>
          </a:prstGeom>
          <a:noFill/>
          <a:ln w="9525">
            <a:noFill/>
            <a:miter lim="800000"/>
            <a:headEnd/>
            <a:tailEnd/>
          </a:ln>
          <a:effectLst/>
        </p:spPr>
        <p:txBody>
          <a:bodyPr vert="horz" wrap="square" lIns="91573" tIns="45786" rIns="91573" bIns="45786" numCol="1" anchor="b" anchorCtr="0" compatLnSpc="1">
            <a:prstTxWarp prst="textNoShape">
              <a:avLst/>
            </a:prstTxWarp>
          </a:bodyPr>
          <a:lstStyle>
            <a:lvl1pPr algn="r">
              <a:defRPr sz="1200"/>
            </a:lvl1pPr>
          </a:lstStyle>
          <a:p>
            <a:fld id="{4F6F22B0-5AB4-4534-A196-09D5FD40838C}" type="slidenum">
              <a:rPr lang="en-GB">
                <a:latin typeface="Arial" panose="020B0604020202020204" pitchFamily="34" charset="0"/>
                <a:cs typeface="Arial" panose="020B0604020202020204" pitchFamily="34" charset="0"/>
              </a:rPr>
              <a:pPr/>
              <a:t>‹N°›</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37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46189" cy="496412"/>
          </a:xfrm>
          <a:prstGeom prst="rect">
            <a:avLst/>
          </a:prstGeom>
          <a:noFill/>
          <a:ln w="9525">
            <a:noFill/>
            <a:miter lim="800000"/>
            <a:headEnd/>
            <a:tailEnd/>
          </a:ln>
          <a:effectLst/>
        </p:spPr>
        <p:txBody>
          <a:bodyPr vert="horz" wrap="square" lIns="91573" tIns="45786" rIns="91573" bIns="45786" numCol="1" anchor="t"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endParaRPr lang="de-CH" dirty="0"/>
          </a:p>
        </p:txBody>
      </p:sp>
      <p:sp>
        <p:nvSpPr>
          <p:cNvPr id="8195" name="Rectangle 3"/>
          <p:cNvSpPr>
            <a:spLocks noGrp="1" noChangeArrowheads="1"/>
          </p:cNvSpPr>
          <p:nvPr>
            <p:ph type="dt" idx="1"/>
          </p:nvPr>
        </p:nvSpPr>
        <p:spPr bwMode="auto">
          <a:xfrm>
            <a:off x="3851487" y="0"/>
            <a:ext cx="2946188" cy="496412"/>
          </a:xfrm>
          <a:prstGeom prst="rect">
            <a:avLst/>
          </a:prstGeom>
          <a:noFill/>
          <a:ln w="9525">
            <a:noFill/>
            <a:miter lim="800000"/>
            <a:headEnd/>
            <a:tailEnd/>
          </a:ln>
          <a:effectLst/>
        </p:spPr>
        <p:txBody>
          <a:bodyPr vert="horz" wrap="square" lIns="91573" tIns="45786" rIns="91573" bIns="45786"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endParaRPr lang="de-CH"/>
          </a:p>
        </p:txBody>
      </p:sp>
      <p:sp>
        <p:nvSpPr>
          <p:cNvPr id="8196" name="Rectangle 4"/>
          <p:cNvSpPr>
            <a:spLocks noGrp="1" noRot="1" noChangeAspect="1" noChangeArrowheads="1" noTextEdit="1"/>
          </p:cNvSpPr>
          <p:nvPr>
            <p:ph type="sldImg" idx="2"/>
          </p:nvPr>
        </p:nvSpPr>
        <p:spPr bwMode="auto">
          <a:xfrm>
            <a:off x="90488" y="746125"/>
            <a:ext cx="6616700" cy="37211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848010" y="4715908"/>
            <a:ext cx="5630779" cy="4467702"/>
          </a:xfrm>
          <a:prstGeom prst="rect">
            <a:avLst/>
          </a:prstGeom>
          <a:noFill/>
          <a:ln w="9525">
            <a:noFill/>
            <a:miter lim="800000"/>
            <a:headEnd/>
            <a:tailEnd/>
          </a:ln>
          <a:effectLst/>
        </p:spPr>
        <p:txBody>
          <a:bodyPr vert="horz" wrap="square" lIns="91573" tIns="45786" rIns="91573" bIns="45786"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8198" name="Rectangle 6"/>
          <p:cNvSpPr>
            <a:spLocks noGrp="1" noChangeArrowheads="1"/>
          </p:cNvSpPr>
          <p:nvPr>
            <p:ph type="ftr" sz="quarter" idx="4"/>
          </p:nvPr>
        </p:nvSpPr>
        <p:spPr bwMode="auto">
          <a:xfrm>
            <a:off x="1" y="9431814"/>
            <a:ext cx="2946189" cy="496412"/>
          </a:xfrm>
          <a:prstGeom prst="rect">
            <a:avLst/>
          </a:prstGeom>
          <a:noFill/>
          <a:ln w="9525">
            <a:noFill/>
            <a:miter lim="800000"/>
            <a:headEnd/>
            <a:tailEnd/>
          </a:ln>
          <a:effectLst/>
        </p:spPr>
        <p:txBody>
          <a:bodyPr vert="horz" wrap="square" lIns="91573" tIns="45786" rIns="91573" bIns="45786" numCol="1" anchor="b"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endParaRPr lang="de-CH"/>
          </a:p>
        </p:txBody>
      </p:sp>
      <p:sp>
        <p:nvSpPr>
          <p:cNvPr id="8199" name="Rectangle 7"/>
          <p:cNvSpPr>
            <a:spLocks noGrp="1" noChangeArrowheads="1"/>
          </p:cNvSpPr>
          <p:nvPr>
            <p:ph type="sldNum" sz="quarter" idx="5"/>
          </p:nvPr>
        </p:nvSpPr>
        <p:spPr bwMode="auto">
          <a:xfrm>
            <a:off x="3851487" y="9431814"/>
            <a:ext cx="2946188" cy="496412"/>
          </a:xfrm>
          <a:prstGeom prst="rect">
            <a:avLst/>
          </a:prstGeom>
          <a:noFill/>
          <a:ln w="9525">
            <a:noFill/>
            <a:miter lim="800000"/>
            <a:headEnd/>
            <a:tailEnd/>
          </a:ln>
          <a:effectLst/>
        </p:spPr>
        <p:txBody>
          <a:bodyPr vert="horz" wrap="square" lIns="91573" tIns="45786" rIns="91573" bIns="45786"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FF9673C1-B10B-4A71-96FC-7B6CB81AABD2}" type="slidenum">
              <a:rPr lang="de-CH" smtClean="0"/>
              <a:pPr/>
              <a:t>‹N°›</a:t>
            </a:fld>
            <a:endParaRPr lang="de-CH"/>
          </a:p>
        </p:txBody>
      </p:sp>
    </p:spTree>
    <p:extLst>
      <p:ext uri="{BB962C8B-B14F-4D97-AF65-F5344CB8AC3E}">
        <p14:creationId xmlns:p14="http://schemas.microsoft.com/office/powerpoint/2010/main" val="28481911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1pPr>
    <a:lvl2pPr marL="342900" algn="l" rtl="0" fontAlgn="base">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2pPr>
    <a:lvl3pPr marL="685800" algn="l" rtl="0" fontAlgn="base">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3pPr>
    <a:lvl4pPr marL="1028700" algn="l" rtl="0" fontAlgn="base">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4pPr>
    <a:lvl5pPr marL="1371600" algn="l" rtl="0" fontAlgn="base">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1</a:t>
            </a:fld>
            <a:endParaRPr lang="de-CH"/>
          </a:p>
        </p:txBody>
      </p:sp>
    </p:spTree>
    <p:extLst>
      <p:ext uri="{BB962C8B-B14F-4D97-AF65-F5344CB8AC3E}">
        <p14:creationId xmlns:p14="http://schemas.microsoft.com/office/powerpoint/2010/main" val="313174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F9673C1-B10B-4A71-96FC-7B6CB81AABD2}" type="slidenum">
              <a:rPr lang="de-CH" smtClean="0"/>
              <a:pPr/>
              <a:t>10</a:t>
            </a:fld>
            <a:endParaRPr lang="de-CH"/>
          </a:p>
        </p:txBody>
      </p:sp>
    </p:spTree>
    <p:extLst>
      <p:ext uri="{BB962C8B-B14F-4D97-AF65-F5344CB8AC3E}">
        <p14:creationId xmlns:p14="http://schemas.microsoft.com/office/powerpoint/2010/main" val="3323412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11</a:t>
            </a:fld>
            <a:endParaRPr lang="de-CH"/>
          </a:p>
        </p:txBody>
      </p:sp>
    </p:spTree>
    <p:extLst>
      <p:ext uri="{BB962C8B-B14F-4D97-AF65-F5344CB8AC3E}">
        <p14:creationId xmlns:p14="http://schemas.microsoft.com/office/powerpoint/2010/main" val="164260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sz="105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Im Herbst 2025 wird die Energiedirektorenkonferenz über die </a:t>
            </a:r>
            <a:r>
              <a:rPr lang="de-CH" sz="105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MuKEn</a:t>
            </a:r>
            <a:r>
              <a:rPr lang="de-CH" sz="105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2025 abstimmen. Danach müssen sie in den Kantonen umgesetzt werden und dort die Gesetzgebungsprozesse durchlaufen. </a:t>
            </a:r>
            <a:endParaRPr lang="de-CH" sz="1200" dirty="0">
              <a:cs typeface="Arial"/>
            </a:endParaRPr>
          </a:p>
          <a:p>
            <a:endParaRPr lang="de-CH" dirty="0"/>
          </a:p>
        </p:txBody>
      </p:sp>
      <p:sp>
        <p:nvSpPr>
          <p:cNvPr id="4" name="Foliennummernplatzhalter 3"/>
          <p:cNvSpPr>
            <a:spLocks noGrp="1"/>
          </p:cNvSpPr>
          <p:nvPr>
            <p:ph type="sldNum" sz="quarter" idx="5"/>
          </p:nvPr>
        </p:nvSpPr>
        <p:spPr/>
        <p:txBody>
          <a:bodyPr/>
          <a:lstStyle/>
          <a:p>
            <a:fld id="{FF9673C1-B10B-4A71-96FC-7B6CB81AABD2}" type="slidenum">
              <a:rPr lang="de-CH" smtClean="0"/>
              <a:pPr/>
              <a:t>12</a:t>
            </a:fld>
            <a:endParaRPr lang="de-CH"/>
          </a:p>
        </p:txBody>
      </p:sp>
    </p:spTree>
    <p:extLst>
      <p:ext uri="{BB962C8B-B14F-4D97-AF65-F5344CB8AC3E}">
        <p14:creationId xmlns:p14="http://schemas.microsoft.com/office/powerpoint/2010/main" val="2143161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F9673C1-B10B-4A71-96FC-7B6CB81AABD2}" type="slidenum">
              <a:rPr lang="de-CH" smtClean="0"/>
              <a:pPr/>
              <a:t>13</a:t>
            </a:fld>
            <a:endParaRPr lang="de-CH"/>
          </a:p>
        </p:txBody>
      </p:sp>
    </p:spTree>
    <p:extLst>
      <p:ext uri="{BB962C8B-B14F-4D97-AF65-F5344CB8AC3E}">
        <p14:creationId xmlns:p14="http://schemas.microsoft.com/office/powerpoint/2010/main" val="414476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81C9-2538-B843-3354-61DC2E2414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2E613C-A65A-4964-2178-A992130541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07DCD0-45D6-6E95-D5C9-014CD29936A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AEA44ED-FF20-BD37-739E-2F67DCB3BA62}"/>
              </a:ext>
            </a:extLst>
          </p:cNvPr>
          <p:cNvSpPr>
            <a:spLocks noGrp="1"/>
          </p:cNvSpPr>
          <p:nvPr>
            <p:ph type="sldNum" sz="quarter" idx="5"/>
          </p:nvPr>
        </p:nvSpPr>
        <p:spPr/>
        <p:txBody>
          <a:bodyPr/>
          <a:lstStyle/>
          <a:p>
            <a:fld id="{FF9673C1-B10B-4A71-96FC-7B6CB81AABD2}" type="slidenum">
              <a:rPr lang="de-CH" smtClean="0"/>
              <a:pPr/>
              <a:t>14</a:t>
            </a:fld>
            <a:endParaRPr lang="de-CH"/>
          </a:p>
        </p:txBody>
      </p:sp>
    </p:spTree>
    <p:extLst>
      <p:ext uri="{BB962C8B-B14F-4D97-AF65-F5344CB8AC3E}">
        <p14:creationId xmlns:p14="http://schemas.microsoft.com/office/powerpoint/2010/main" val="214479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81C9-2538-B843-3354-61DC2E2414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2E613C-A65A-4964-2178-A992130541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07DCD0-45D6-6E95-D5C9-014CD29936A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AEA44ED-FF20-BD37-739E-2F67DCB3BA62}"/>
              </a:ext>
            </a:extLst>
          </p:cNvPr>
          <p:cNvSpPr>
            <a:spLocks noGrp="1"/>
          </p:cNvSpPr>
          <p:nvPr>
            <p:ph type="sldNum" sz="quarter" idx="5"/>
          </p:nvPr>
        </p:nvSpPr>
        <p:spPr/>
        <p:txBody>
          <a:bodyPr/>
          <a:lstStyle/>
          <a:p>
            <a:fld id="{FF9673C1-B10B-4A71-96FC-7B6CB81AABD2}" type="slidenum">
              <a:rPr lang="de-CH" smtClean="0"/>
              <a:pPr/>
              <a:t>15</a:t>
            </a:fld>
            <a:endParaRPr lang="de-CH"/>
          </a:p>
        </p:txBody>
      </p:sp>
    </p:spTree>
    <p:extLst>
      <p:ext uri="{BB962C8B-B14F-4D97-AF65-F5344CB8AC3E}">
        <p14:creationId xmlns:p14="http://schemas.microsoft.com/office/powerpoint/2010/main" val="3414843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Nach dieser Folie Übergabe an Marloes</a:t>
            </a:r>
          </a:p>
        </p:txBody>
      </p:sp>
      <p:sp>
        <p:nvSpPr>
          <p:cNvPr id="4" name="Foliennummernplatzhalter 3"/>
          <p:cNvSpPr>
            <a:spLocks noGrp="1"/>
          </p:cNvSpPr>
          <p:nvPr>
            <p:ph type="sldNum" sz="quarter" idx="5"/>
          </p:nvPr>
        </p:nvSpPr>
        <p:spPr/>
        <p:txBody>
          <a:bodyPr/>
          <a:lstStyle/>
          <a:p>
            <a:fld id="{FF9673C1-B10B-4A71-96FC-7B6CB81AABD2}" type="slidenum">
              <a:rPr lang="de-CH" smtClean="0"/>
              <a:pPr/>
              <a:t>16</a:t>
            </a:fld>
            <a:endParaRPr lang="de-CH"/>
          </a:p>
        </p:txBody>
      </p:sp>
    </p:spTree>
    <p:extLst>
      <p:ext uri="{BB962C8B-B14F-4D97-AF65-F5344CB8AC3E}">
        <p14:creationId xmlns:p14="http://schemas.microsoft.com/office/powerpoint/2010/main" val="1666755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19</a:t>
            </a:fld>
            <a:endParaRPr lang="de-CH"/>
          </a:p>
        </p:txBody>
      </p:sp>
    </p:spTree>
    <p:extLst>
      <p:ext uri="{BB962C8B-B14F-4D97-AF65-F5344CB8AC3E}">
        <p14:creationId xmlns:p14="http://schemas.microsoft.com/office/powerpoint/2010/main" val="380620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Früher stellte sich diese Frage nicht, man baute mit dem regional verfügbaren Material. Heute hat man viel mehr Möglichkeiten, die Entscheidungsfindung ist viel schwieriger.</a:t>
            </a:r>
          </a:p>
          <a:p>
            <a:r>
              <a:rPr lang="de-CH" dirty="0">
                <a:sym typeface="Wingdings" panose="05000000000000000000" pitchFamily="2" charset="2"/>
              </a:rPr>
              <a:t> Welches sind die richtigen Baustoffe und wie kann man diese finden? Darauf werde ich später eingehen, zuerst ein paar Zahlen zu den Materialflüssen im Baubereich</a:t>
            </a:r>
            <a:endParaRPr lang="de-CH" dirty="0"/>
          </a:p>
        </p:txBody>
      </p:sp>
      <p:sp>
        <p:nvSpPr>
          <p:cNvPr id="4" name="Foliennummernplatzhalter 3"/>
          <p:cNvSpPr>
            <a:spLocks noGrp="1"/>
          </p:cNvSpPr>
          <p:nvPr>
            <p:ph type="sldNum" sz="quarter" idx="5"/>
          </p:nvPr>
        </p:nvSpPr>
        <p:spPr/>
        <p:txBody>
          <a:bodyPr/>
          <a:lstStyle/>
          <a:p>
            <a:fld id="{FF9673C1-B10B-4A71-96FC-7B6CB81AABD2}" type="slidenum">
              <a:rPr lang="de-CH" smtClean="0"/>
              <a:pPr/>
              <a:t>2</a:t>
            </a:fld>
            <a:endParaRPr lang="de-CH"/>
          </a:p>
        </p:txBody>
      </p:sp>
    </p:spTree>
    <p:extLst>
      <p:ext uri="{BB962C8B-B14F-4D97-AF65-F5344CB8AC3E}">
        <p14:creationId xmlns:p14="http://schemas.microsoft.com/office/powerpoint/2010/main" val="341405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latin typeface="+mn-lt"/>
              </a:rPr>
              <a:t>Quelle: </a:t>
            </a:r>
            <a:r>
              <a:rPr lang="de-CH" dirty="0" err="1">
                <a:latin typeface="+mn-lt"/>
              </a:rPr>
              <a:t>MatCH</a:t>
            </a:r>
            <a:r>
              <a:rPr lang="de-CH" dirty="0">
                <a:latin typeface="+mn-lt"/>
              </a:rPr>
              <a:t>, Empa.</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latin typeface="+mn-lt"/>
              </a:rPr>
              <a:t>Heute ist das Bauwerk Schweiz durch andere Baustoffe (v.a. Beton) geprägt. Dennoch bleibt es eine Rohstoffquelle, wo lokal verfügbare Rohstoffe «abgebaut» werden können. Inzwischen sind rund 3.5 Milliarden Tonnen Baustoffe zwischengelagert (Grafik bezieht sich auf das Jahr 2013).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u="sng" dirty="0">
                <a:latin typeface="+mn-lt"/>
              </a:rPr>
              <a:t>Infrastrukturen:</a:t>
            </a:r>
            <a:r>
              <a:rPr lang="de-CH" dirty="0">
                <a:latin typeface="+mn-lt"/>
              </a:rPr>
              <a:t> Grosse Mengen an Kiesmaterial (Strassenaufbruch). Beton und Asphalt auch wichtig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u="sng" dirty="0">
                <a:latin typeface="+mn-lt"/>
              </a:rPr>
              <a:t>Gebäude:</a:t>
            </a:r>
            <a:r>
              <a:rPr lang="de-CH" dirty="0">
                <a:latin typeface="+mn-lt"/>
              </a:rPr>
              <a:t> Beton dominierend. Mauerwerk auch wichtig, bei neuen Gebäuden aber abnehmend</a:t>
            </a:r>
          </a:p>
          <a:p>
            <a:endParaRPr lang="de-CH" dirty="0"/>
          </a:p>
        </p:txBody>
      </p:sp>
      <p:sp>
        <p:nvSpPr>
          <p:cNvPr id="4" name="Foliennummernplatzhalter 3"/>
          <p:cNvSpPr>
            <a:spLocks noGrp="1"/>
          </p:cNvSpPr>
          <p:nvPr>
            <p:ph type="sldNum" sz="quarter" idx="5"/>
          </p:nvPr>
        </p:nvSpPr>
        <p:spPr/>
        <p:txBody>
          <a:bodyPr/>
          <a:lstStyle/>
          <a:p>
            <a:fld id="{FF9673C1-B10B-4A71-96FC-7B6CB81AABD2}" type="slidenum">
              <a:rPr lang="de-CH" smtClean="0"/>
              <a:pPr/>
              <a:t>3</a:t>
            </a:fld>
            <a:endParaRPr lang="de-CH"/>
          </a:p>
        </p:txBody>
      </p:sp>
    </p:spTree>
    <p:extLst>
      <p:ext uri="{BB962C8B-B14F-4D97-AF65-F5344CB8AC3E}">
        <p14:creationId xmlns:p14="http://schemas.microsoft.com/office/powerpoint/2010/main" val="7582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4</a:t>
            </a:fld>
            <a:endParaRPr lang="de-CH"/>
          </a:p>
        </p:txBody>
      </p:sp>
    </p:spTree>
    <p:extLst>
      <p:ext uri="{BB962C8B-B14F-4D97-AF65-F5344CB8AC3E}">
        <p14:creationId xmlns:p14="http://schemas.microsoft.com/office/powerpoint/2010/main" val="406944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5</a:t>
            </a:fld>
            <a:endParaRPr lang="de-CH"/>
          </a:p>
        </p:txBody>
      </p:sp>
    </p:spTree>
    <p:extLst>
      <p:ext uri="{BB962C8B-B14F-4D97-AF65-F5344CB8AC3E}">
        <p14:creationId xmlns:p14="http://schemas.microsoft.com/office/powerpoint/2010/main" val="3473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u="sng" dirty="0"/>
              <a:t>Strassenaufbruch:</a:t>
            </a:r>
            <a:r>
              <a:rPr lang="de-CH" dirty="0"/>
              <a:t> Relativ grosse Materialmengen mit geringer Umweltbelastung (grosse Kiesanteile). Herkunft Tiefbau</a:t>
            </a:r>
          </a:p>
          <a:p>
            <a:r>
              <a:rPr lang="de-CH" u="sng" dirty="0"/>
              <a:t>Betonabbruch:</a:t>
            </a:r>
            <a:r>
              <a:rPr lang="de-CH" dirty="0"/>
              <a:t> Wird heute grösstenteils verwertet. Hauptsächlich als Koffermaterial (Downcycling), in zunehmendem Masse aber auch als RC-Beton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u="sng" dirty="0"/>
              <a:t>Ausbauasphalt: </a:t>
            </a:r>
            <a:r>
              <a:rPr lang="de-CH" u="none" dirty="0"/>
              <a:t>Anfallende mengen können heute noch verwertet werden. Zukünftig nimmt Bedarf aber ab (Strassennetz ist fertig gebaut), Abfälle aus dem Strassenunterhalt jedoch zu. </a:t>
            </a:r>
            <a:r>
              <a:rPr lang="de-CH" i="1" u="none" dirty="0">
                <a:solidFill>
                  <a:srgbClr val="C00000"/>
                </a:solidFill>
              </a:rPr>
              <a:t>Oftmals wird nur die Deckschicht saniert – auch wegen gründen des Lärmschutzes (Einbau Flüsterasphalt) – jedoch ist der RC-Anteil ist in der Deckschicht am geringsten (ASTRA 0%). </a:t>
            </a:r>
            <a:r>
              <a:rPr lang="de-CH" i="1" u="none" dirty="0"/>
              <a:t>(</a:t>
            </a:r>
            <a:r>
              <a:rPr lang="de-CH" i="1" u="none" dirty="0" err="1"/>
              <a:t>Concernant</a:t>
            </a:r>
            <a:r>
              <a:rPr lang="de-CH" i="1" u="none" dirty="0"/>
              <a:t> </a:t>
            </a:r>
            <a:r>
              <a:rPr lang="de-CH" i="1" u="none" dirty="0" err="1"/>
              <a:t>les</a:t>
            </a:r>
            <a:r>
              <a:rPr lang="de-CH" i="1" u="none" dirty="0"/>
              <a:t> </a:t>
            </a:r>
            <a:r>
              <a:rPr lang="de-CH" i="1" u="none" dirty="0" err="1"/>
              <a:t>revêtements</a:t>
            </a:r>
            <a:r>
              <a:rPr lang="de-CH" i="1" u="none" dirty="0"/>
              <a:t> phono-</a:t>
            </a:r>
            <a:r>
              <a:rPr lang="de-CH" i="1" u="none" dirty="0" err="1"/>
              <a:t>absorbants</a:t>
            </a:r>
            <a:r>
              <a:rPr lang="de-CH" i="1" u="none" dirty="0"/>
              <a:t>: </a:t>
            </a:r>
            <a:r>
              <a:rPr lang="de-CH" i="1" u="none" dirty="0" err="1"/>
              <a:t>difficiles</a:t>
            </a:r>
            <a:r>
              <a:rPr lang="de-CH" i="1" u="none" dirty="0"/>
              <a:t> à </a:t>
            </a:r>
            <a:r>
              <a:rPr lang="de-CH" i="1" u="none" dirty="0" err="1"/>
              <a:t>recycler</a:t>
            </a:r>
            <a:r>
              <a:rPr lang="de-CH" i="1" u="none" dirty="0"/>
              <a:t> en </a:t>
            </a:r>
            <a:r>
              <a:rPr lang="de-CH" i="1" u="none" dirty="0" err="1"/>
              <a:t>raison</a:t>
            </a:r>
            <a:r>
              <a:rPr lang="de-CH" i="1" u="none" dirty="0"/>
              <a:t> de la </a:t>
            </a:r>
            <a:r>
              <a:rPr lang="de-CH" i="1" u="none" dirty="0" err="1"/>
              <a:t>petite</a:t>
            </a:r>
            <a:r>
              <a:rPr lang="de-CH" i="1" u="none" dirty="0"/>
              <a:t> </a:t>
            </a:r>
            <a:r>
              <a:rPr lang="fr-CH" sz="1050" b="0" i="1" u="none" strike="noStrike" baseline="0" dirty="0">
                <a:solidFill>
                  <a:srgbClr val="000000"/>
                </a:solidFill>
                <a:latin typeface="Grandview"/>
              </a:rPr>
              <a:t>taille des agrégats (4/8 mm) mais plusieurs études internationales montrent qu’une proportion d’agrégats recyclés jusqu'à 20 % ont des effets négatifs minimes (y compris dans le canton de Neuchâtel). L’OFEV va mener un projet à ce sujet, début en Q3 2024 à priori – responsabilité: section Bruit routier).</a:t>
            </a:r>
            <a:endParaRPr lang="de-CH" i="1" u="none" dirty="0">
              <a:solidFill>
                <a:srgbClr val="C00000"/>
              </a:solidFill>
            </a:endParaRPr>
          </a:p>
          <a:p>
            <a:pPr marL="171450" indent="-171450">
              <a:buFont typeface="Wingdings" panose="05000000000000000000" pitchFamily="2" charset="2"/>
              <a:buChar char="à"/>
            </a:pPr>
            <a:r>
              <a:rPr lang="de-CH" u="none" dirty="0">
                <a:sym typeface="Wingdings" panose="05000000000000000000" pitchFamily="2" charset="2"/>
              </a:rPr>
              <a:t>RC-Quoten müssen erhöht werden</a:t>
            </a:r>
          </a:p>
          <a:p>
            <a:pPr marL="171450" indent="-171450">
              <a:buFont typeface="Wingdings" panose="05000000000000000000" pitchFamily="2" charset="2"/>
              <a:buChar char="à"/>
            </a:pPr>
            <a:r>
              <a:rPr lang="de-CH" u="none" dirty="0"/>
              <a:t>Keine Vermischung mit Kies zu Kiessand A (wird in VVEA-Vollzugshilfe explizit verboten)</a:t>
            </a:r>
          </a:p>
          <a:p>
            <a:pPr marL="0" indent="0">
              <a:buFont typeface="Wingdings" panose="05000000000000000000" pitchFamily="2" charset="2"/>
              <a:buNone/>
            </a:pPr>
            <a:r>
              <a:rPr lang="de-CH" u="sng" dirty="0"/>
              <a:t>Mischabbruch:</a:t>
            </a:r>
            <a:r>
              <a:rPr lang="de-CH" u="none" dirty="0"/>
              <a:t> Wir anteilsmässig am meisten deponiert. Hochwertige Anwendungen gibt es wenige, v.a. Magerbeton.</a:t>
            </a:r>
          </a:p>
        </p:txBody>
      </p:sp>
      <p:sp>
        <p:nvSpPr>
          <p:cNvPr id="4" name="Foliennummernplatzhalter 3"/>
          <p:cNvSpPr>
            <a:spLocks noGrp="1"/>
          </p:cNvSpPr>
          <p:nvPr>
            <p:ph type="sldNum" sz="quarter" idx="5"/>
          </p:nvPr>
        </p:nvSpPr>
        <p:spPr/>
        <p:txBody>
          <a:bodyPr/>
          <a:lstStyle/>
          <a:p>
            <a:fld id="{FF9673C1-B10B-4A71-96FC-7B6CB81AABD2}" type="slidenum">
              <a:rPr lang="de-CH" smtClean="0"/>
              <a:pPr/>
              <a:t>6</a:t>
            </a:fld>
            <a:endParaRPr lang="de-CH"/>
          </a:p>
        </p:txBody>
      </p:sp>
    </p:spTree>
    <p:extLst>
      <p:ext uri="{BB962C8B-B14F-4D97-AF65-F5344CB8AC3E}">
        <p14:creationId xmlns:p14="http://schemas.microsoft.com/office/powerpoint/2010/main" val="307055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Obwohl es in der Schweiz genügend mineralische Ressourcen gibt, ist deren Abbau aufgrund von Schutzinteressen, Nutzungskonflikten, und der dichten Besiedelung der Schweiz zunehmend schwierig. Gleiches gilt noch ausgeprägter für neue Deponien.</a:t>
            </a:r>
          </a:p>
          <a:p>
            <a:pPr marL="171450" indent="-171450">
              <a:buFont typeface="Arial" panose="020B0604020202020204" pitchFamily="34" charset="0"/>
              <a:buChar char="•"/>
            </a:pPr>
            <a:r>
              <a:rPr lang="de-CH" dirty="0"/>
              <a:t>Zur Verhinderung eines regionalen Deponienotstandes läuft momentan eine Revision der VVEA mit dem Ziel, dass die Erweiterung </a:t>
            </a:r>
            <a:r>
              <a:rPr lang="de-CH" b="1" dirty="0"/>
              <a:t>bestehender</a:t>
            </a:r>
            <a:r>
              <a:rPr lang="de-CH" dirty="0"/>
              <a:t> Deponien unter bestimmten Bedingungen auch im Gewässerschutzbereich Au zukünftig möglich sein soll.</a:t>
            </a:r>
          </a:p>
        </p:txBody>
      </p:sp>
      <p:sp>
        <p:nvSpPr>
          <p:cNvPr id="4" name="Foliennummernplatzhalter 3"/>
          <p:cNvSpPr>
            <a:spLocks noGrp="1"/>
          </p:cNvSpPr>
          <p:nvPr>
            <p:ph type="sldNum" sz="quarter" idx="5"/>
          </p:nvPr>
        </p:nvSpPr>
        <p:spPr/>
        <p:txBody>
          <a:bodyPr/>
          <a:lstStyle/>
          <a:p>
            <a:fld id="{FF9673C1-B10B-4A71-96FC-7B6CB81AABD2}" type="slidenum">
              <a:rPr lang="de-CH" smtClean="0"/>
              <a:pPr/>
              <a:t>7</a:t>
            </a:fld>
            <a:endParaRPr lang="de-CH"/>
          </a:p>
        </p:txBody>
      </p:sp>
    </p:spTree>
    <p:extLst>
      <p:ext uri="{BB962C8B-B14F-4D97-AF65-F5344CB8AC3E}">
        <p14:creationId xmlns:p14="http://schemas.microsoft.com/office/powerpoint/2010/main" val="410997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8</a:t>
            </a:fld>
            <a:endParaRPr lang="de-CH"/>
          </a:p>
        </p:txBody>
      </p:sp>
    </p:spTree>
    <p:extLst>
      <p:ext uri="{BB962C8B-B14F-4D97-AF65-F5344CB8AC3E}">
        <p14:creationId xmlns:p14="http://schemas.microsoft.com/office/powerpoint/2010/main" val="42726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FF9673C1-B10B-4A71-96FC-7B6CB81AABD2}" type="slidenum">
              <a:rPr lang="de-CH" smtClean="0"/>
              <a:pPr/>
              <a:t>9</a:t>
            </a:fld>
            <a:endParaRPr lang="de-CH"/>
          </a:p>
        </p:txBody>
      </p:sp>
    </p:spTree>
    <p:extLst>
      <p:ext uri="{BB962C8B-B14F-4D97-AF65-F5344CB8AC3E}">
        <p14:creationId xmlns:p14="http://schemas.microsoft.com/office/powerpoint/2010/main" val="3008198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eit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9" t="4211" r="4866" b="11776"/>
          <a:stretch/>
        </p:blipFill>
        <p:spPr>
          <a:xfrm>
            <a:off x="1022288" y="261833"/>
            <a:ext cx="1497807" cy="382191"/>
          </a:xfrm>
          <a:prstGeom prst="rect">
            <a:avLst/>
          </a:prstGeom>
        </p:spPr>
      </p:pic>
      <p:sp>
        <p:nvSpPr>
          <p:cNvPr id="23554" name="Rectangle 2"/>
          <p:cNvSpPr>
            <a:spLocks noGrp="1" noChangeArrowheads="1"/>
          </p:cNvSpPr>
          <p:nvPr>
            <p:ph type="ctrTitle" hasCustomPrompt="1"/>
          </p:nvPr>
        </p:nvSpPr>
        <p:spPr>
          <a:xfrm>
            <a:off x="1295401" y="1736202"/>
            <a:ext cx="7164387" cy="1935866"/>
          </a:xfrm>
        </p:spPr>
        <p:txBody>
          <a:bodyPr tIns="0"/>
          <a:lstStyle>
            <a:lvl1pPr>
              <a:lnSpc>
                <a:spcPts val="6000"/>
              </a:lnSpc>
              <a:defRPr sz="5200"/>
            </a:lvl1pPr>
          </a:lstStyle>
          <a:p>
            <a:r>
              <a:rPr lang="de-CH" noProof="0"/>
              <a:t>[Titel der Präsentation]</a:t>
            </a:r>
          </a:p>
        </p:txBody>
      </p:sp>
      <p:sp>
        <p:nvSpPr>
          <p:cNvPr id="3" name="Textplatzhalter 2"/>
          <p:cNvSpPr>
            <a:spLocks noGrp="1"/>
          </p:cNvSpPr>
          <p:nvPr>
            <p:ph type="body" sz="quarter" idx="10"/>
          </p:nvPr>
        </p:nvSpPr>
        <p:spPr>
          <a:xfrm>
            <a:off x="1295401" y="3888919"/>
            <a:ext cx="7164388" cy="876518"/>
          </a:xfrm>
        </p:spPr>
        <p:txBody>
          <a:bodyPr tIns="0"/>
          <a:lstStyle>
            <a:lvl1pPr marL="0" indent="0" algn="l">
              <a:lnSpc>
                <a:spcPts val="4200"/>
              </a:lnSpc>
              <a:spcAft>
                <a:spcPts val="0"/>
              </a:spcAft>
              <a:buNone/>
              <a:defRPr sz="3200"/>
            </a:lvl1pPr>
          </a:lstStyle>
          <a:p>
            <a:pPr lvl="0"/>
            <a:endParaRPr lang="de-CH" dirty="0"/>
          </a:p>
        </p:txBody>
      </p:sp>
      <p:sp>
        <p:nvSpPr>
          <p:cNvPr id="8" name="Text Box 32"/>
          <p:cNvSpPr txBox="1">
            <a:spLocks noChangeArrowheads="1"/>
          </p:cNvSpPr>
          <p:nvPr userDrawn="1"/>
        </p:nvSpPr>
        <p:spPr bwMode="auto">
          <a:xfrm>
            <a:off x="3429000" y="261834"/>
            <a:ext cx="5043668" cy="504818"/>
          </a:xfrm>
          <a:prstGeom prst="rect">
            <a:avLst/>
          </a:prstGeom>
          <a:noFill/>
          <a:ln w="9525">
            <a:noFill/>
            <a:miter lim="800000"/>
            <a:headEnd/>
            <a:tailEnd/>
          </a:ln>
          <a:effectLst/>
        </p:spPr>
        <p:txBody>
          <a:bodyPr wrap="square" lIns="0" tIns="0" rIns="0" bIns="0">
            <a:spAutoFit/>
          </a:bodyPr>
          <a:lstStyle/>
          <a:p>
            <a:pPr>
              <a:lnSpc>
                <a:spcPts val="750"/>
              </a:lnSpc>
              <a:spcBef>
                <a:spcPts val="0"/>
              </a:spcBef>
              <a:spcAft>
                <a:spcPts val="0"/>
              </a:spcAft>
            </a:pPr>
            <a:r>
              <a:rPr lang="fr-CH" sz="600" b="0" dirty="0">
                <a:latin typeface="Arial" charset="0"/>
              </a:rPr>
              <a:t>Département de l’environnement, des transports, </a:t>
            </a:r>
          </a:p>
          <a:p>
            <a:pPr>
              <a:lnSpc>
                <a:spcPts val="750"/>
              </a:lnSpc>
              <a:spcBef>
                <a:spcPts val="0"/>
              </a:spcBef>
              <a:spcAft>
                <a:spcPts val="0"/>
              </a:spcAft>
            </a:pPr>
            <a:r>
              <a:rPr lang="fr-CH" sz="600" b="0" dirty="0">
                <a:latin typeface="Arial" charset="0"/>
              </a:rPr>
              <a:t>de l’énergie et de la communication DETEC</a:t>
            </a:r>
            <a:br>
              <a:rPr dirty="0"/>
            </a:br>
            <a:r>
              <a:rPr lang="fr-CH" sz="600" b="1" dirty="0">
                <a:latin typeface="Arial" charset="0"/>
              </a:rPr>
              <a:t>Office fédéral de l’environnement OFEV </a:t>
            </a:r>
            <a:endParaRPr lang="de-CH" sz="600" b="1" dirty="0">
              <a:latin typeface="Arial" charset="0"/>
            </a:endParaRPr>
          </a:p>
          <a:p>
            <a:pPr marL="0" marR="0" lvl="0" indent="0" algn="l" defTabSz="685800" rtl="0" eaLnBrk="0" fontAlgn="base" latinLnBrk="0" hangingPunct="0">
              <a:lnSpc>
                <a:spcPts val="750"/>
              </a:lnSpc>
              <a:spcBef>
                <a:spcPts val="0"/>
              </a:spcBef>
              <a:spcAft>
                <a:spcPct val="0"/>
              </a:spcAft>
              <a:buClrTx/>
              <a:buSzTx/>
              <a:buFontTx/>
              <a:buNone/>
              <a:tabLst/>
              <a:defRPr/>
            </a:pPr>
            <a:r>
              <a:rPr lang="fr-CH" sz="600" b="0" dirty="0">
                <a:latin typeface="Arial" charset="0"/>
              </a:rPr>
              <a:t>Division Déchets et matières premières</a:t>
            </a:r>
            <a:endParaRPr lang="de-CH" sz="600" b="0" dirty="0">
              <a:latin typeface="Arial" charset="0"/>
            </a:endParaRPr>
          </a:p>
          <a:p>
            <a:pPr marL="0" marR="0" lvl="0" indent="0" algn="l" defTabSz="685800" rtl="0" eaLnBrk="0" fontAlgn="base" latinLnBrk="0" hangingPunct="0">
              <a:lnSpc>
                <a:spcPts val="750"/>
              </a:lnSpc>
              <a:spcBef>
                <a:spcPts val="0"/>
              </a:spcBef>
              <a:spcAft>
                <a:spcPct val="0"/>
              </a:spcAft>
              <a:buClrTx/>
              <a:buSzTx/>
              <a:buFontTx/>
              <a:buNone/>
              <a:tabLst/>
              <a:defRPr/>
            </a:pPr>
            <a:endParaRPr lang="de-CH" sz="600" b="0" dirty="0">
              <a:latin typeface="Arial" charset="0"/>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5329" userDrawn="1">
          <p15:clr>
            <a:srgbClr val="FBAE40"/>
          </p15:clr>
        </p15:guide>
        <p15:guide id="3" orient="horz" pos="174" userDrawn="1">
          <p15:clr>
            <a:srgbClr val="FBAE40"/>
          </p15:clr>
        </p15:guide>
        <p15:guide id="4" orient="horz" pos="1161" userDrawn="1">
          <p15:clr>
            <a:srgbClr val="FBAE40"/>
          </p15:clr>
        </p15:guide>
        <p15:guide id="5" orient="horz" pos="2488" userDrawn="1">
          <p15:clr>
            <a:srgbClr val="FBAE40"/>
          </p15:clr>
        </p15:guide>
        <p15:guide id="6" pos="8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4" name="Inhaltsplatzhalter 3"/>
          <p:cNvSpPr>
            <a:spLocks noGrp="1"/>
          </p:cNvSpPr>
          <p:nvPr>
            <p:ph sz="quarter" idx="10"/>
          </p:nvPr>
        </p:nvSpPr>
        <p:spPr>
          <a:xfrm>
            <a:off x="1295401" y="1087041"/>
            <a:ext cx="7490222" cy="3394959"/>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a:t>
            </a:fld>
            <a:endParaRPr lang="de-CH" dirty="0"/>
          </a:p>
        </p:txBody>
      </p:sp>
      <p:sp>
        <p:nvSpPr>
          <p:cNvPr id="6" name="Titel 5"/>
          <p:cNvSpPr>
            <a:spLocks noGrp="1"/>
          </p:cNvSpPr>
          <p:nvPr>
            <p:ph type="title"/>
          </p:nvPr>
        </p:nvSpPr>
        <p:spPr/>
        <p:txBody>
          <a:bodyPr/>
          <a:lstStyle/>
          <a:p>
            <a:r>
              <a:rPr lang="de-CH" noProof="0" dirty="0"/>
              <a:t>Titelmasterformat durch Klicken bearbeiten</a:t>
            </a:r>
          </a:p>
        </p:txBody>
      </p:sp>
      <p:sp>
        <p:nvSpPr>
          <p:cNvPr id="8" name="Fußzeilenplatzhalter 3">
            <a:extLst>
              <a:ext uri="{FF2B5EF4-FFF2-40B4-BE49-F238E27FC236}">
                <a16:creationId xmlns:a16="http://schemas.microsoft.com/office/drawing/2014/main" id="{BDD70066-72FE-41CE-9529-31EA188D07C7}"/>
              </a:ext>
            </a:extLst>
          </p:cNvPr>
          <p:cNvSpPr>
            <a:spLocks noGrp="1"/>
          </p:cNvSpPr>
          <p:nvPr>
            <p:ph type="ftr" sz="quarter" idx="3"/>
          </p:nvPr>
        </p:nvSpPr>
        <p:spPr>
          <a:xfrm>
            <a:off x="1295400" y="4755375"/>
            <a:ext cx="4328833" cy="129046"/>
          </a:xfrm>
          <a:prstGeom prst="rect">
            <a:avLst/>
          </a:prstGeom>
        </p:spPr>
        <p:txBody>
          <a:bodyPr vert="horz" lIns="0" tIns="0" rIns="0" bIns="0" rtlCol="0" anchor="t"/>
          <a:lstStyle>
            <a:lvl1pPr algn="l">
              <a:lnSpc>
                <a:spcPts val="1200"/>
              </a:lnSpc>
              <a:defRPr sz="900" b="1">
                <a:solidFill>
                  <a:schemeClr val="tx1"/>
                </a:solidFill>
                <a:latin typeface="+mn-lt"/>
              </a:defRPr>
            </a:lvl1pPr>
          </a:lstStyle>
          <a:p>
            <a:r>
              <a:rPr lang="de-CH" dirty="0"/>
              <a:t>Christiane Wermeille • 1</a:t>
            </a:r>
            <a:r>
              <a:rPr lang="de-CH" baseline="30000" dirty="0"/>
              <a:t>er</a:t>
            </a:r>
            <a:r>
              <a:rPr lang="de-CH" dirty="0"/>
              <a:t> </a:t>
            </a:r>
            <a:r>
              <a:rPr lang="de-CH" dirty="0" err="1"/>
              <a:t>mai</a:t>
            </a:r>
            <a:r>
              <a:rPr lang="de-CH" dirty="0"/>
              <a:t> 2025</a:t>
            </a:r>
          </a:p>
        </p:txBody>
      </p:sp>
    </p:spTree>
    <p:extLst>
      <p:ext uri="{BB962C8B-B14F-4D97-AF65-F5344CB8AC3E}">
        <p14:creationId xmlns:p14="http://schemas.microsoft.com/office/powerpoint/2010/main" val="7648935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haltsseite + Logo + Hierarchiestufen">
    <p:spTree>
      <p:nvGrpSpPr>
        <p:cNvPr id="1" name=""/>
        <p:cNvGrpSpPr/>
        <p:nvPr/>
      </p:nvGrpSpPr>
      <p:grpSpPr>
        <a:xfrm>
          <a:off x="0" y="0"/>
          <a:ext cx="0" cy="0"/>
          <a:chOff x="0" y="0"/>
          <a:chExt cx="0" cy="0"/>
        </a:xfrm>
      </p:grpSpPr>
      <p:sp>
        <p:nvSpPr>
          <p:cNvPr id="2" name="Titel 1"/>
          <p:cNvSpPr>
            <a:spLocks noGrp="1"/>
          </p:cNvSpPr>
          <p:nvPr>
            <p:ph type="title"/>
          </p:nvPr>
        </p:nvSpPr>
        <p:spPr>
          <a:xfrm>
            <a:off x="1302110" y="865718"/>
            <a:ext cx="7477552" cy="675000"/>
          </a:xfrm>
        </p:spPr>
        <p:txBody>
          <a:bodyPr/>
          <a:lstStyle/>
          <a:p>
            <a:r>
              <a:rPr lang="de-DE"/>
              <a:t>Titelmasterformat durch Klicken bearbeiten</a:t>
            </a:r>
            <a:endParaRPr lang="de-CH" dirty="0"/>
          </a:p>
        </p:txBody>
      </p:sp>
      <p:sp>
        <p:nvSpPr>
          <p:cNvPr id="12" name="Inhaltsplatzhalter 3"/>
          <p:cNvSpPr>
            <a:spLocks noGrp="1"/>
          </p:cNvSpPr>
          <p:nvPr>
            <p:ph sz="quarter" idx="13"/>
          </p:nvPr>
        </p:nvSpPr>
        <p:spPr>
          <a:xfrm>
            <a:off x="1295400" y="1740049"/>
            <a:ext cx="7484423" cy="2748608"/>
          </a:xfrm>
        </p:spPr>
        <p:txBody>
          <a:bodyPr/>
          <a:lstStyle/>
          <a:p>
            <a:pPr lvl="0"/>
            <a:r>
              <a:rPr lang="de-CH" noProof="0"/>
              <a:t>Formatvorlagen des Textmasters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a:t>
            </a:fld>
            <a:endParaRPr lang="de-CH" dirty="0"/>
          </a:p>
        </p:txBody>
      </p:sp>
      <p:sp>
        <p:nvSpPr>
          <p:cNvPr id="14" name="Line 40"/>
          <p:cNvSpPr>
            <a:spLocks noChangeShapeType="1"/>
          </p:cNvSpPr>
          <p:nvPr userDrawn="1"/>
        </p:nvSpPr>
        <p:spPr bwMode="auto">
          <a:xfrm flipH="1">
            <a:off x="1295399" y="4697379"/>
            <a:ext cx="7489826" cy="0"/>
          </a:xfrm>
          <a:prstGeom prst="line">
            <a:avLst/>
          </a:prstGeom>
          <a:noFill/>
          <a:ln w="9525">
            <a:solidFill>
              <a:schemeClr val="tx1"/>
            </a:solidFill>
            <a:round/>
            <a:headEnd/>
            <a:tailEnd/>
          </a:ln>
          <a:effectLst/>
        </p:spPr>
        <p:txBody>
          <a:bodyPr/>
          <a:lstStyle/>
          <a:p>
            <a:endParaRPr lang="de-CH" sz="1800"/>
          </a:p>
        </p:txBody>
      </p:sp>
      <p:pic>
        <p:nvPicPr>
          <p:cNvPr id="13" name="Grafik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9" t="4211" r="4866" b="11776"/>
          <a:stretch/>
        </p:blipFill>
        <p:spPr>
          <a:xfrm>
            <a:off x="1022288" y="261833"/>
            <a:ext cx="1497807" cy="382191"/>
          </a:xfrm>
          <a:prstGeom prst="rect">
            <a:avLst/>
          </a:prstGeom>
        </p:spPr>
      </p:pic>
      <p:sp>
        <p:nvSpPr>
          <p:cNvPr id="15" name="Text Box 32"/>
          <p:cNvSpPr txBox="1">
            <a:spLocks noChangeArrowheads="1"/>
          </p:cNvSpPr>
          <p:nvPr userDrawn="1"/>
        </p:nvSpPr>
        <p:spPr bwMode="auto">
          <a:xfrm>
            <a:off x="3429000" y="261834"/>
            <a:ext cx="5043668" cy="402226"/>
          </a:xfrm>
          <a:prstGeom prst="rect">
            <a:avLst/>
          </a:prstGeom>
          <a:noFill/>
          <a:ln w="9525">
            <a:noFill/>
            <a:miter lim="800000"/>
            <a:headEnd/>
            <a:tailEnd/>
          </a:ln>
          <a:effectLst/>
        </p:spPr>
        <p:txBody>
          <a:bodyPr wrap="square" lIns="0" tIns="0" rIns="0" bIns="0">
            <a:spAutoFit/>
          </a:bodyPr>
          <a:lstStyle/>
          <a:p>
            <a:pPr>
              <a:lnSpc>
                <a:spcPts val="750"/>
              </a:lnSpc>
              <a:spcBef>
                <a:spcPts val="0"/>
              </a:spcBef>
              <a:spcAft>
                <a:spcPts val="0"/>
              </a:spcAft>
            </a:pPr>
            <a:r>
              <a:rPr lang="fr-CH" sz="600" b="0" dirty="0">
                <a:latin typeface="Arial" charset="0"/>
              </a:rPr>
              <a:t>Département de l’environnement, des transports, </a:t>
            </a:r>
          </a:p>
          <a:p>
            <a:pPr>
              <a:lnSpc>
                <a:spcPts val="750"/>
              </a:lnSpc>
              <a:spcBef>
                <a:spcPts val="0"/>
              </a:spcBef>
              <a:spcAft>
                <a:spcPts val="0"/>
              </a:spcAft>
            </a:pPr>
            <a:r>
              <a:rPr lang="fr-CH" sz="600" b="0" dirty="0">
                <a:latin typeface="Arial" charset="0"/>
              </a:rPr>
              <a:t>de l’énergie et de la communication DETEC</a:t>
            </a:r>
            <a:br>
              <a:rPr lang="fr-CH" sz="800" dirty="0"/>
            </a:br>
            <a:r>
              <a:rPr lang="fr-CH" sz="600" b="1" dirty="0">
                <a:latin typeface="Arial" charset="0"/>
              </a:rPr>
              <a:t>Office fédéral de l’environnement OFEV </a:t>
            </a:r>
          </a:p>
          <a:p>
            <a:pPr marL="0" marR="0" lvl="0" indent="0" algn="l" defTabSz="685800" rtl="0" eaLnBrk="0" fontAlgn="base" latinLnBrk="0" hangingPunct="0">
              <a:lnSpc>
                <a:spcPts val="750"/>
              </a:lnSpc>
              <a:spcBef>
                <a:spcPts val="0"/>
              </a:spcBef>
              <a:spcAft>
                <a:spcPct val="0"/>
              </a:spcAft>
              <a:buClrTx/>
              <a:buSzTx/>
              <a:buFontTx/>
              <a:buNone/>
              <a:tabLst/>
              <a:defRPr/>
            </a:pPr>
            <a:r>
              <a:rPr lang="fr-CH" sz="600" b="0" dirty="0">
                <a:latin typeface="Arial" charset="0"/>
              </a:rPr>
              <a:t>Division Déchets et matières premières</a:t>
            </a:r>
          </a:p>
        </p:txBody>
      </p:sp>
      <p:sp>
        <p:nvSpPr>
          <p:cNvPr id="10" name="Textplatzhalter 2">
            <a:extLst>
              <a:ext uri="{FF2B5EF4-FFF2-40B4-BE49-F238E27FC236}">
                <a16:creationId xmlns:a16="http://schemas.microsoft.com/office/drawing/2014/main" id="{4159EA15-259F-49FD-9AAE-2A45C8040435}"/>
              </a:ext>
            </a:extLst>
          </p:cNvPr>
          <p:cNvSpPr txBox="1">
            <a:spLocks/>
          </p:cNvSpPr>
          <p:nvPr userDrawn="1"/>
        </p:nvSpPr>
        <p:spPr>
          <a:xfrm>
            <a:off x="1295400" y="4894151"/>
            <a:ext cx="4328833" cy="137132"/>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685800" rtl="0" eaLnBrk="1" fontAlgn="base" latinLnBrk="0" hangingPunct="1">
              <a:lnSpc>
                <a:spcPts val="1200"/>
              </a:lnSpc>
              <a:spcBef>
                <a:spcPts val="0"/>
              </a:spcBef>
              <a:spcAft>
                <a:spcPts val="0"/>
              </a:spcAft>
              <a:buClrTx/>
              <a:buSzTx/>
              <a:buFont typeface="Arial" panose="020B0604020202020204" pitchFamily="34" charset="0"/>
              <a:buNone/>
              <a:tabLst/>
              <a:defRPr/>
            </a:pPr>
            <a:r>
              <a:rPr lang="de-CH" sz="900" baseline="0">
                <a:latin typeface="+mn-lt"/>
              </a:rPr>
              <a:t> </a:t>
            </a:r>
            <a:r>
              <a:rPr lang="de-CH" sz="900" b="0" kern="1200">
                <a:latin typeface="+mn-lt"/>
              </a:rPr>
              <a:t> </a:t>
            </a:r>
            <a:endParaRPr lang="de-CH" sz="900" b="0" baseline="0" dirty="0">
              <a:latin typeface="+mn-lt"/>
            </a:endParaRPr>
          </a:p>
        </p:txBody>
      </p:sp>
      <p:sp>
        <p:nvSpPr>
          <p:cNvPr id="4" name="Fußzeilenplatzhalter 3">
            <a:extLst>
              <a:ext uri="{FF2B5EF4-FFF2-40B4-BE49-F238E27FC236}">
                <a16:creationId xmlns:a16="http://schemas.microsoft.com/office/drawing/2014/main" id="{32774987-502B-8C24-71E4-B3A859677DE1}"/>
              </a:ext>
            </a:extLst>
          </p:cNvPr>
          <p:cNvSpPr txBox="1">
            <a:spLocks/>
          </p:cNvSpPr>
          <p:nvPr userDrawn="1"/>
        </p:nvSpPr>
        <p:spPr>
          <a:xfrm>
            <a:off x="1302110" y="4772155"/>
            <a:ext cx="4328833" cy="129046"/>
          </a:xfrm>
          <a:prstGeom prst="rect">
            <a:avLst/>
          </a:prstGeom>
        </p:spPr>
        <p:txBody>
          <a:bodyPr vert="horz" lIns="0" tIns="0" rIns="0" bIns="0" rtlCol="0" anchor="t"/>
          <a:lstStyle>
            <a:defPPr>
              <a:defRPr lang="de-CH"/>
            </a:defPPr>
            <a:lvl1pPr algn="l" rtl="0" eaLnBrk="0" fontAlgn="base" hangingPunct="0">
              <a:lnSpc>
                <a:spcPts val="1200"/>
              </a:lnSpc>
              <a:spcBef>
                <a:spcPct val="0"/>
              </a:spcBef>
              <a:spcAft>
                <a:spcPct val="0"/>
              </a:spcAft>
              <a:defRPr sz="900" b="1" kern="1200">
                <a:solidFill>
                  <a:schemeClr val="tx1"/>
                </a:solidFill>
                <a:latin typeface="+mn-lt"/>
                <a:ea typeface="+mn-ea"/>
                <a:cs typeface="+mn-cs"/>
              </a:defRPr>
            </a:lvl1pPr>
            <a:lvl2pPr marL="342900" algn="l" rtl="0" eaLnBrk="0" fontAlgn="base" hangingPunct="0">
              <a:spcBef>
                <a:spcPct val="0"/>
              </a:spcBef>
              <a:spcAft>
                <a:spcPct val="0"/>
              </a:spcAft>
              <a:defRPr sz="1800" kern="1200">
                <a:solidFill>
                  <a:schemeClr val="tx1"/>
                </a:solidFill>
                <a:latin typeface="Times" pitchFamily="18" charset="0"/>
                <a:ea typeface="+mn-ea"/>
                <a:cs typeface="+mn-cs"/>
              </a:defRPr>
            </a:lvl2pPr>
            <a:lvl3pPr marL="685800" algn="l" rtl="0" eaLnBrk="0" fontAlgn="base" hangingPunct="0">
              <a:spcBef>
                <a:spcPct val="0"/>
              </a:spcBef>
              <a:spcAft>
                <a:spcPct val="0"/>
              </a:spcAft>
              <a:defRPr sz="1800" kern="1200">
                <a:solidFill>
                  <a:schemeClr val="tx1"/>
                </a:solidFill>
                <a:latin typeface="Times" pitchFamily="18" charset="0"/>
                <a:ea typeface="+mn-ea"/>
                <a:cs typeface="+mn-cs"/>
              </a:defRPr>
            </a:lvl3pPr>
            <a:lvl4pPr marL="1028700" algn="l" rtl="0" eaLnBrk="0" fontAlgn="base" hangingPunct="0">
              <a:spcBef>
                <a:spcPct val="0"/>
              </a:spcBef>
              <a:spcAft>
                <a:spcPct val="0"/>
              </a:spcAft>
              <a:defRPr sz="1800" kern="1200">
                <a:solidFill>
                  <a:schemeClr val="tx1"/>
                </a:solidFill>
                <a:latin typeface="Times" pitchFamily="18" charset="0"/>
                <a:ea typeface="+mn-ea"/>
                <a:cs typeface="+mn-cs"/>
              </a:defRPr>
            </a:lvl4pPr>
            <a:lvl5pPr marL="1371600" algn="l" rtl="0" eaLnBrk="0" fontAlgn="base" hangingPunct="0">
              <a:spcBef>
                <a:spcPct val="0"/>
              </a:spcBef>
              <a:spcAft>
                <a:spcPct val="0"/>
              </a:spcAft>
              <a:defRPr sz="1800" kern="1200">
                <a:solidFill>
                  <a:schemeClr val="tx1"/>
                </a:solidFill>
                <a:latin typeface="Times" pitchFamily="18" charset="0"/>
                <a:ea typeface="+mn-ea"/>
                <a:cs typeface="+mn-cs"/>
              </a:defRPr>
            </a:lvl5pPr>
            <a:lvl6pPr marL="1714500" algn="l" defTabSz="685800" rtl="0" eaLnBrk="1" latinLnBrk="0" hangingPunct="1">
              <a:defRPr sz="1800" kern="1200">
                <a:solidFill>
                  <a:schemeClr val="tx1"/>
                </a:solidFill>
                <a:latin typeface="Times" pitchFamily="18" charset="0"/>
                <a:ea typeface="+mn-ea"/>
                <a:cs typeface="+mn-cs"/>
              </a:defRPr>
            </a:lvl6pPr>
            <a:lvl7pPr marL="2057400" algn="l" defTabSz="685800" rtl="0" eaLnBrk="1" latinLnBrk="0" hangingPunct="1">
              <a:defRPr sz="1800" kern="1200">
                <a:solidFill>
                  <a:schemeClr val="tx1"/>
                </a:solidFill>
                <a:latin typeface="Times" pitchFamily="18" charset="0"/>
                <a:ea typeface="+mn-ea"/>
                <a:cs typeface="+mn-cs"/>
              </a:defRPr>
            </a:lvl7pPr>
            <a:lvl8pPr marL="2400300" algn="l" defTabSz="685800" rtl="0" eaLnBrk="1" latinLnBrk="0" hangingPunct="1">
              <a:defRPr sz="1800" kern="1200">
                <a:solidFill>
                  <a:schemeClr val="tx1"/>
                </a:solidFill>
                <a:latin typeface="Times" pitchFamily="18" charset="0"/>
                <a:ea typeface="+mn-ea"/>
                <a:cs typeface="+mn-cs"/>
              </a:defRPr>
            </a:lvl8pPr>
            <a:lvl9pPr marL="2743200" algn="l" defTabSz="685800" rtl="0" eaLnBrk="1" latinLnBrk="0" hangingPunct="1">
              <a:defRPr sz="1800" kern="1200">
                <a:solidFill>
                  <a:schemeClr val="tx1"/>
                </a:solidFill>
                <a:latin typeface="Times" pitchFamily="18" charset="0"/>
                <a:ea typeface="+mn-ea"/>
                <a:cs typeface="+mn-cs"/>
              </a:defRPr>
            </a:lvl9pPr>
          </a:lstStyle>
          <a:p>
            <a:r>
              <a:rPr lang="de-CH" dirty="0"/>
              <a:t>Christiane Wermeille • 1</a:t>
            </a:r>
            <a:r>
              <a:rPr lang="de-CH" baseline="30000" dirty="0"/>
              <a:t>er</a:t>
            </a:r>
            <a:r>
              <a:rPr lang="de-CH" dirty="0"/>
              <a:t> </a:t>
            </a:r>
            <a:r>
              <a:rPr lang="de-CH" dirty="0" err="1"/>
              <a:t>mai</a:t>
            </a:r>
            <a:r>
              <a:rPr lang="de-CH" dirty="0"/>
              <a:t> 2025</a:t>
            </a:r>
          </a:p>
        </p:txBody>
      </p:sp>
    </p:spTree>
    <p:extLst>
      <p:ext uri="{BB962C8B-B14F-4D97-AF65-F5344CB8AC3E}">
        <p14:creationId xmlns:p14="http://schemas.microsoft.com/office/powerpoint/2010/main" val="2597586966"/>
      </p:ext>
    </p:extLst>
  </p:cSld>
  <p:clrMapOvr>
    <a:masterClrMapping/>
  </p:clrMapOvr>
  <p:extLst>
    <p:ext uri="{DCECCB84-F9BA-43D5-87BE-67443E8EF086}">
      <p15:sldGuideLst xmlns:p15="http://schemas.microsoft.com/office/powerpoint/2012/main">
        <p15:guide id="2"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a:t>Titelmasterformat durch Klicken bearbeiten</a:t>
            </a:r>
          </a:p>
        </p:txBody>
      </p:sp>
      <p:sp>
        <p:nvSpPr>
          <p:cNvPr id="5" name="Inhaltsplatzhalter 2"/>
          <p:cNvSpPr>
            <a:spLocks noGrp="1"/>
          </p:cNvSpPr>
          <p:nvPr>
            <p:ph idx="1"/>
          </p:nvPr>
        </p:nvSpPr>
        <p:spPr>
          <a:xfrm>
            <a:off x="1295401" y="1087041"/>
            <a:ext cx="3672000" cy="3394959"/>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7" name="Inhaltsplatzhalter 2"/>
          <p:cNvSpPr>
            <a:spLocks noGrp="1"/>
          </p:cNvSpPr>
          <p:nvPr>
            <p:ph idx="10"/>
          </p:nvPr>
        </p:nvSpPr>
        <p:spPr>
          <a:xfrm>
            <a:off x="5113020" y="1087041"/>
            <a:ext cx="3672000" cy="3394959"/>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a:t>
            </a:fld>
            <a:endParaRPr lang="de-CH" dirty="0"/>
          </a:p>
        </p:txBody>
      </p:sp>
      <p:sp>
        <p:nvSpPr>
          <p:cNvPr id="9" name="Fußzeilenplatzhalter 3">
            <a:extLst>
              <a:ext uri="{FF2B5EF4-FFF2-40B4-BE49-F238E27FC236}">
                <a16:creationId xmlns:a16="http://schemas.microsoft.com/office/drawing/2014/main" id="{FF855126-0716-4016-9DA5-77760BE1A058}"/>
              </a:ext>
            </a:extLst>
          </p:cNvPr>
          <p:cNvSpPr>
            <a:spLocks noGrp="1"/>
          </p:cNvSpPr>
          <p:nvPr>
            <p:ph type="ftr" sz="quarter" idx="3"/>
          </p:nvPr>
        </p:nvSpPr>
        <p:spPr>
          <a:xfrm>
            <a:off x="1295400" y="4755375"/>
            <a:ext cx="4328833" cy="129046"/>
          </a:xfrm>
          <a:prstGeom prst="rect">
            <a:avLst/>
          </a:prstGeom>
        </p:spPr>
        <p:txBody>
          <a:bodyPr vert="horz" lIns="0" tIns="0" rIns="0" bIns="0" rtlCol="0" anchor="t"/>
          <a:lstStyle>
            <a:lvl1pPr algn="l">
              <a:lnSpc>
                <a:spcPts val="1200"/>
              </a:lnSpc>
              <a:defRPr sz="900" b="1">
                <a:solidFill>
                  <a:schemeClr val="tx1"/>
                </a:solidFill>
                <a:latin typeface="+mn-lt"/>
              </a:defRPr>
            </a:lvl1pPr>
          </a:lstStyle>
          <a:p>
            <a:r>
              <a:rPr lang="de-CH" dirty="0"/>
              <a:t>Christiane Wermeille • 1</a:t>
            </a:r>
            <a:r>
              <a:rPr lang="de-CH" baseline="30000" dirty="0"/>
              <a:t>er </a:t>
            </a:r>
            <a:r>
              <a:rPr lang="de-CH" dirty="0" err="1"/>
              <a:t>mai</a:t>
            </a:r>
            <a:r>
              <a:rPr lang="de-CH" dirty="0"/>
              <a:t>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a:t>Titelmasterformat durch Klicken bearbeiten</a:t>
            </a:r>
          </a:p>
        </p:txBody>
      </p:sp>
      <p:sp>
        <p:nvSpPr>
          <p:cNvPr id="3" name="Foliennummernplatzhalter 2"/>
          <p:cNvSpPr>
            <a:spLocks noGrp="1"/>
          </p:cNvSpPr>
          <p:nvPr>
            <p:ph type="sldNum" sz="quarter" idx="10"/>
          </p:nvPr>
        </p:nvSpPr>
        <p:spPr/>
        <p:txBody>
          <a:bodyPr/>
          <a:lstStyle/>
          <a:p>
            <a:fld id="{7D21FFDD-132D-4B5B-AD6B-BCC06A41D268}" type="slidenum">
              <a:rPr lang="de-CH" smtClean="0"/>
              <a:pPr/>
              <a:t>‹N°›</a:t>
            </a:fld>
            <a:endParaRPr lang="de-CH" dirty="0"/>
          </a:p>
        </p:txBody>
      </p:sp>
      <p:sp>
        <p:nvSpPr>
          <p:cNvPr id="6" name="Fußzeilenplatzhalter 3">
            <a:extLst>
              <a:ext uri="{FF2B5EF4-FFF2-40B4-BE49-F238E27FC236}">
                <a16:creationId xmlns:a16="http://schemas.microsoft.com/office/drawing/2014/main" id="{23E8E262-5F9E-4467-A3E5-8192597C1C06}"/>
              </a:ext>
            </a:extLst>
          </p:cNvPr>
          <p:cNvSpPr>
            <a:spLocks noGrp="1"/>
          </p:cNvSpPr>
          <p:nvPr>
            <p:ph type="ftr" sz="quarter" idx="3"/>
          </p:nvPr>
        </p:nvSpPr>
        <p:spPr>
          <a:xfrm>
            <a:off x="1295400" y="4755375"/>
            <a:ext cx="4328833" cy="129046"/>
          </a:xfrm>
          <a:prstGeom prst="rect">
            <a:avLst/>
          </a:prstGeom>
        </p:spPr>
        <p:txBody>
          <a:bodyPr vert="horz" lIns="0" tIns="0" rIns="0" bIns="0" rtlCol="0" anchor="t"/>
          <a:lstStyle>
            <a:lvl1pPr algn="l">
              <a:lnSpc>
                <a:spcPts val="1200"/>
              </a:lnSpc>
              <a:defRPr sz="900" b="1">
                <a:solidFill>
                  <a:schemeClr val="tx1"/>
                </a:solidFill>
                <a:latin typeface="+mn-lt"/>
              </a:defRPr>
            </a:lvl1pPr>
          </a:lstStyle>
          <a:p>
            <a:r>
              <a:rPr lang="de-CH" dirty="0"/>
              <a:t>Christiane Wermeille • 1</a:t>
            </a:r>
            <a:r>
              <a:rPr lang="de-CH" baseline="30000" dirty="0"/>
              <a:t>er </a:t>
            </a:r>
            <a:r>
              <a:rPr lang="de-CH" dirty="0" err="1"/>
              <a:t>mai</a:t>
            </a:r>
            <a:r>
              <a:rPr lang="de-CH" dirty="0"/>
              <a:t>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7D21FFDD-132D-4B5B-AD6B-BCC06A41D268}" type="slidenum">
              <a:rPr lang="de-CH" smtClean="0"/>
              <a:pPr/>
              <a:t>‹N°›</a:t>
            </a:fld>
            <a:endParaRPr lang="de-CH" dirty="0"/>
          </a:p>
        </p:txBody>
      </p:sp>
      <p:sp>
        <p:nvSpPr>
          <p:cNvPr id="5" name="Fußzeilenplatzhalter 3">
            <a:extLst>
              <a:ext uri="{FF2B5EF4-FFF2-40B4-BE49-F238E27FC236}">
                <a16:creationId xmlns:a16="http://schemas.microsoft.com/office/drawing/2014/main" id="{B8BF08CE-4B45-4A39-8965-CD7FAB622E51}"/>
              </a:ext>
            </a:extLst>
          </p:cNvPr>
          <p:cNvSpPr>
            <a:spLocks noGrp="1"/>
          </p:cNvSpPr>
          <p:nvPr>
            <p:ph type="ftr" sz="quarter" idx="3"/>
          </p:nvPr>
        </p:nvSpPr>
        <p:spPr>
          <a:xfrm>
            <a:off x="1295400" y="4755375"/>
            <a:ext cx="4328833" cy="129046"/>
          </a:xfrm>
          <a:prstGeom prst="rect">
            <a:avLst/>
          </a:prstGeom>
        </p:spPr>
        <p:txBody>
          <a:bodyPr vert="horz" lIns="0" tIns="0" rIns="0" bIns="0" rtlCol="0" anchor="t"/>
          <a:lstStyle>
            <a:lvl1pPr algn="l">
              <a:lnSpc>
                <a:spcPts val="1200"/>
              </a:lnSpc>
              <a:defRPr sz="900" b="1">
                <a:solidFill>
                  <a:schemeClr val="tx1"/>
                </a:solidFill>
                <a:latin typeface="+mn-lt"/>
              </a:defRPr>
            </a:lvl1pPr>
          </a:lstStyle>
          <a:p>
            <a:r>
              <a:rPr lang="de-CH" dirty="0"/>
              <a:t>Christiane Wermeille • 1</a:t>
            </a:r>
            <a:r>
              <a:rPr lang="de-CH" baseline="30000" dirty="0"/>
              <a:t>er </a:t>
            </a:r>
            <a:r>
              <a:rPr lang="de-CH" dirty="0" err="1"/>
              <a:t>mai</a:t>
            </a:r>
            <a:r>
              <a:rPr lang="de-CH" dirty="0"/>
              <a:t> 2025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2629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rotWithShape="1">
          <a:blip r:embed="rId9" cstate="print">
            <a:extLst>
              <a:ext uri="{28A0092B-C50C-407E-A947-70E740481C1C}">
                <a14:useLocalDpi xmlns:a14="http://schemas.microsoft.com/office/drawing/2010/main" val="0"/>
              </a:ext>
            </a:extLst>
          </a:blip>
          <a:srcRect l="1817" t="4402" r="84985" b="43721"/>
          <a:stretch/>
        </p:blipFill>
        <p:spPr>
          <a:xfrm>
            <a:off x="359569" y="260084"/>
            <a:ext cx="211789" cy="235994"/>
          </a:xfrm>
          <a:prstGeom prst="rect">
            <a:avLst/>
          </a:prstGeom>
        </p:spPr>
      </p:pic>
      <p:sp>
        <p:nvSpPr>
          <p:cNvPr id="2" name="Foliennummernplatzhalter 1"/>
          <p:cNvSpPr>
            <a:spLocks noGrp="1"/>
          </p:cNvSpPr>
          <p:nvPr>
            <p:ph type="sldNum" sz="quarter" idx="4"/>
          </p:nvPr>
        </p:nvSpPr>
        <p:spPr>
          <a:xfrm>
            <a:off x="8328627" y="4755374"/>
            <a:ext cx="445214" cy="136190"/>
          </a:xfrm>
          <a:prstGeom prst="rect">
            <a:avLst/>
          </a:prstGeom>
          <a:noFill/>
          <a:ln>
            <a:noFill/>
          </a:ln>
        </p:spPr>
        <p:txBody>
          <a:bodyPr vert="horz" lIns="0" tIns="0" rIns="0" bIns="45720" rtlCol="0" anchor="t"/>
          <a:lstStyle>
            <a:lvl1pPr algn="r">
              <a:defRPr sz="900">
                <a:solidFill>
                  <a:schemeClr val="tx1"/>
                </a:solidFill>
                <a:latin typeface="+mn-lt"/>
              </a:defRPr>
            </a:lvl1pPr>
          </a:lstStyle>
          <a:p>
            <a:fld id="{7D21FFDD-132D-4B5B-AD6B-BCC06A41D268}" type="slidenum">
              <a:rPr lang="de-CH" smtClean="0"/>
              <a:pPr/>
              <a:t>‹N°›</a:t>
            </a:fld>
            <a:endParaRPr lang="de-CH" dirty="0"/>
          </a:p>
        </p:txBody>
      </p:sp>
      <p:sp>
        <p:nvSpPr>
          <p:cNvPr id="1051" name="Rectangle 27"/>
          <p:cNvSpPr>
            <a:spLocks noGrp="1" noChangeArrowheads="1"/>
          </p:cNvSpPr>
          <p:nvPr>
            <p:ph type="title"/>
          </p:nvPr>
        </p:nvSpPr>
        <p:spPr bwMode="auto">
          <a:xfrm>
            <a:off x="1295401" y="209121"/>
            <a:ext cx="7479623" cy="675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de-CH" noProof="0" dirty="0"/>
          </a:p>
        </p:txBody>
      </p:sp>
      <p:sp>
        <p:nvSpPr>
          <p:cNvPr id="1052" name="Rectangle 28"/>
          <p:cNvSpPr>
            <a:spLocks noGrp="1" noChangeArrowheads="1"/>
          </p:cNvSpPr>
          <p:nvPr>
            <p:ph type="body" idx="1"/>
          </p:nvPr>
        </p:nvSpPr>
        <p:spPr bwMode="auto">
          <a:xfrm>
            <a:off x="1295440" y="1082041"/>
            <a:ext cx="7478401" cy="340002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noProof="0" dirty="0"/>
              <a:t>Klicken Sie, um die Formate des Vorlagentextes zu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 </a:t>
            </a:r>
          </a:p>
        </p:txBody>
      </p:sp>
      <p:sp>
        <p:nvSpPr>
          <p:cNvPr id="1064" name="Line 40"/>
          <p:cNvSpPr>
            <a:spLocks noChangeShapeType="1"/>
          </p:cNvSpPr>
          <p:nvPr/>
        </p:nvSpPr>
        <p:spPr bwMode="auto">
          <a:xfrm flipH="1">
            <a:off x="1295399" y="4697379"/>
            <a:ext cx="7489826" cy="0"/>
          </a:xfrm>
          <a:prstGeom prst="line">
            <a:avLst/>
          </a:prstGeom>
          <a:noFill/>
          <a:ln w="9525">
            <a:solidFill>
              <a:schemeClr val="tx1"/>
            </a:solidFill>
            <a:round/>
            <a:headEnd/>
            <a:tailEnd/>
          </a:ln>
          <a:effectLst/>
        </p:spPr>
        <p:txBody>
          <a:bodyPr/>
          <a:lstStyle/>
          <a:p>
            <a:endParaRPr lang="de-CH" sz="1800"/>
          </a:p>
        </p:txBody>
      </p:sp>
      <p:sp>
        <p:nvSpPr>
          <p:cNvPr id="10" name="Fußzeilenplatzhalter 3"/>
          <p:cNvSpPr>
            <a:spLocks noGrp="1"/>
          </p:cNvSpPr>
          <p:nvPr>
            <p:ph type="ftr" sz="quarter" idx="3"/>
          </p:nvPr>
        </p:nvSpPr>
        <p:spPr>
          <a:xfrm>
            <a:off x="1295400" y="4755375"/>
            <a:ext cx="4328833" cy="129046"/>
          </a:xfrm>
          <a:prstGeom prst="rect">
            <a:avLst/>
          </a:prstGeom>
        </p:spPr>
        <p:txBody>
          <a:bodyPr vert="horz" lIns="0" tIns="0" rIns="0" bIns="0" rtlCol="0" anchor="t"/>
          <a:lstStyle>
            <a:lvl1pPr algn="l">
              <a:lnSpc>
                <a:spcPts val="1200"/>
              </a:lnSpc>
              <a:defRPr sz="900" b="1">
                <a:solidFill>
                  <a:schemeClr val="tx1"/>
                </a:solidFill>
                <a:latin typeface="+mn-lt"/>
              </a:defRPr>
            </a:lvl1pPr>
          </a:lstStyle>
          <a:p>
            <a:r>
              <a:rPr lang="de-CH" dirty="0"/>
              <a:t>Christiane Wermeille • 1</a:t>
            </a:r>
            <a:r>
              <a:rPr lang="de-CH" baseline="30000" dirty="0"/>
              <a:t>er</a:t>
            </a:r>
            <a:r>
              <a:rPr lang="de-CH" dirty="0"/>
              <a:t> </a:t>
            </a:r>
            <a:r>
              <a:rPr lang="de-CH" dirty="0" err="1"/>
              <a:t>mai</a:t>
            </a:r>
            <a:r>
              <a:rPr lang="de-CH" dirty="0"/>
              <a:t> 2025</a:t>
            </a:r>
          </a:p>
        </p:txBody>
      </p:sp>
      <p:sp>
        <p:nvSpPr>
          <p:cNvPr id="11" name="Textplatzhalter 2"/>
          <p:cNvSpPr txBox="1">
            <a:spLocks/>
          </p:cNvSpPr>
          <p:nvPr userDrawn="1"/>
        </p:nvSpPr>
        <p:spPr>
          <a:xfrm>
            <a:off x="1295400" y="4894151"/>
            <a:ext cx="4328833" cy="137132"/>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685800" rtl="0" eaLnBrk="1" fontAlgn="base" latinLnBrk="0" hangingPunct="1">
              <a:lnSpc>
                <a:spcPts val="1200"/>
              </a:lnSpc>
              <a:spcBef>
                <a:spcPts val="0"/>
              </a:spcBef>
              <a:spcAft>
                <a:spcPts val="0"/>
              </a:spcAft>
              <a:buClrTx/>
              <a:buSzTx/>
              <a:buFont typeface="Arial" panose="020B0604020202020204" pitchFamily="34" charset="0"/>
              <a:buNone/>
              <a:tabLst/>
              <a:defRPr/>
            </a:pPr>
            <a:r>
              <a:rPr lang="de-CH" sz="900" baseline="0">
                <a:latin typeface="+mn-lt"/>
              </a:rPr>
              <a:t> </a:t>
            </a:r>
            <a:r>
              <a:rPr lang="de-CH" sz="900" b="0" kern="1200">
                <a:latin typeface="+mn-lt"/>
              </a:rPr>
              <a:t> </a:t>
            </a:r>
            <a:endParaRPr lang="de-CH" sz="900" b="0" baseline="0" dirty="0">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54" r:id="rId5"/>
    <p:sldLayoutId id="2147483655" r:id="rId6"/>
    <p:sldLayoutId id="2147483662" r:id="rId7"/>
  </p:sldLayoutIdLst>
  <p:hf hdr="0" dt="0"/>
  <p:txStyles>
    <p:titleStyle>
      <a:lvl1pPr algn="l" rtl="0" eaLnBrk="1" fontAlgn="base" hangingPunct="1">
        <a:lnSpc>
          <a:spcPts val="3600"/>
        </a:lnSpc>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342900" algn="l" rtl="0" eaLnBrk="1" fontAlgn="base" hangingPunct="1">
        <a:spcBef>
          <a:spcPct val="0"/>
        </a:spcBef>
        <a:spcAft>
          <a:spcPct val="0"/>
        </a:spcAft>
        <a:defRPr sz="2400" b="1">
          <a:solidFill>
            <a:schemeClr val="tx1"/>
          </a:solidFill>
          <a:latin typeface="Arial" charset="0"/>
        </a:defRPr>
      </a:lvl6pPr>
      <a:lvl7pPr marL="685800" algn="l" rtl="0" eaLnBrk="1" fontAlgn="base" hangingPunct="1">
        <a:spcBef>
          <a:spcPct val="0"/>
        </a:spcBef>
        <a:spcAft>
          <a:spcPct val="0"/>
        </a:spcAft>
        <a:defRPr sz="2400" b="1">
          <a:solidFill>
            <a:schemeClr val="tx1"/>
          </a:solidFill>
          <a:latin typeface="Arial" charset="0"/>
        </a:defRPr>
      </a:lvl7pPr>
      <a:lvl8pPr marL="1028700" algn="l" rtl="0" eaLnBrk="1" fontAlgn="base" hangingPunct="1">
        <a:spcBef>
          <a:spcPct val="0"/>
        </a:spcBef>
        <a:spcAft>
          <a:spcPct val="0"/>
        </a:spcAft>
        <a:defRPr sz="2400" b="1">
          <a:solidFill>
            <a:schemeClr val="tx1"/>
          </a:solidFill>
          <a:latin typeface="Arial" charset="0"/>
        </a:defRPr>
      </a:lvl8pPr>
      <a:lvl9pPr marL="1371600" algn="l" rtl="0" eaLnBrk="1" fontAlgn="base" hangingPunct="1">
        <a:spcBef>
          <a:spcPct val="0"/>
        </a:spcBef>
        <a:spcAft>
          <a:spcPct val="0"/>
        </a:spcAft>
        <a:defRPr sz="2400" b="1">
          <a:solidFill>
            <a:schemeClr val="tx1"/>
          </a:solidFill>
          <a:latin typeface="Arial" charset="0"/>
        </a:defRPr>
      </a:lvl9pPr>
    </p:titleStyle>
    <p:body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userDrawn="1">
          <p15:clr>
            <a:srgbClr val="F26B43"/>
          </p15:clr>
        </p15:guide>
        <p15:guide id="3" orient="horz" pos="2957" userDrawn="1">
          <p15:clr>
            <a:srgbClr val="F26B43"/>
          </p15:clr>
        </p15:guide>
        <p15:guide id="5" pos="5534" userDrawn="1">
          <p15:clr>
            <a:srgbClr val="F26B43"/>
          </p15:clr>
        </p15:guide>
        <p15:guide id="7" orient="horz" pos="3117" userDrawn="1">
          <p15:clr>
            <a:srgbClr val="F26B43"/>
          </p15:clr>
        </p15:guide>
        <p15:guide id="8" orient="horz" pos="174" userDrawn="1">
          <p15:clr>
            <a:srgbClr val="F26B43"/>
          </p15:clr>
        </p15:guide>
        <p15:guide id="9" pos="816" userDrawn="1">
          <p15:clr>
            <a:srgbClr val="F26B43"/>
          </p15:clr>
        </p15:guide>
        <p15:guide id="10" orient="horz" pos="2828" userDrawn="1">
          <p15:clr>
            <a:srgbClr val="F26B43"/>
          </p15:clr>
        </p15:guide>
        <p15:guide id="11" orient="horz" pos="685" userDrawn="1">
          <p15:clr>
            <a:srgbClr val="F26B43"/>
          </p15:clr>
        </p15:guide>
        <p15:guide id="12" orient="horz" pos="252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983366" y="2918235"/>
            <a:ext cx="7694791" cy="1935866"/>
          </a:xfrm>
        </p:spPr>
        <p:txBody>
          <a:bodyPr/>
          <a:lstStyle/>
          <a:p>
            <a:pPr>
              <a:lnSpc>
                <a:spcPct val="100000"/>
              </a:lnSpc>
            </a:pPr>
            <a:r>
              <a:rPr lang="fr-CH" sz="2600" dirty="0"/>
              <a:t>Etat des lieux législatif</a:t>
            </a:r>
            <a:br>
              <a:rPr lang="fr-CH" sz="2600" dirty="0"/>
            </a:br>
            <a:br>
              <a:rPr lang="fr-CH" sz="2600" dirty="0"/>
            </a:br>
            <a:r>
              <a:rPr lang="de-CH" sz="2000" b="0" dirty="0"/>
              <a:t>Christiane Wermeille, </a:t>
            </a:r>
            <a:r>
              <a:rPr lang="de-CH" sz="2000" b="0" dirty="0" err="1"/>
              <a:t>division</a:t>
            </a:r>
            <a:r>
              <a:rPr lang="de-CH" sz="2000" b="0" dirty="0"/>
              <a:t> Déchets et </a:t>
            </a:r>
            <a:r>
              <a:rPr lang="de-CH" sz="2000" b="0" dirty="0" err="1"/>
              <a:t>matières</a:t>
            </a:r>
            <a:r>
              <a:rPr lang="de-CH" sz="2000" b="0" dirty="0"/>
              <a:t> </a:t>
            </a:r>
            <a:r>
              <a:rPr lang="de-CH" sz="2000" b="0" dirty="0" err="1"/>
              <a:t>premières</a:t>
            </a:r>
            <a:br>
              <a:rPr lang="de-CH" sz="2000" b="0" dirty="0"/>
            </a:br>
            <a:r>
              <a:rPr lang="de-CH" sz="2000" b="0" dirty="0"/>
              <a:t>Office </a:t>
            </a:r>
            <a:r>
              <a:rPr lang="de-CH" sz="2000" b="0" dirty="0" err="1"/>
              <a:t>fédéral</a:t>
            </a:r>
            <a:r>
              <a:rPr lang="de-CH" sz="2000" b="0" dirty="0"/>
              <a:t> de </a:t>
            </a:r>
            <a:r>
              <a:rPr lang="de-CH" sz="2000" b="0" dirty="0" err="1"/>
              <a:t>l’environnement</a:t>
            </a:r>
            <a:endParaRPr lang="de-CH" sz="2000" b="0" dirty="0"/>
          </a:p>
        </p:txBody>
      </p:sp>
      <p:sp>
        <p:nvSpPr>
          <p:cNvPr id="5" name="Textplatzhalter 5"/>
          <p:cNvSpPr txBox="1">
            <a:spLocks/>
          </p:cNvSpPr>
          <p:nvPr/>
        </p:nvSpPr>
        <p:spPr bwMode="auto">
          <a:xfrm>
            <a:off x="983366" y="1129913"/>
            <a:ext cx="7529106" cy="492373"/>
          </a:xfrm>
          <a:prstGeom prst="rect">
            <a:avLst/>
          </a:prstGeom>
          <a:noFill/>
          <a:ln w="9525">
            <a:noFill/>
            <a:miter lim="800000"/>
            <a:headEnd/>
            <a:tailEnd/>
          </a:ln>
          <a:effectLst/>
        </p:spPr>
        <p:txBody>
          <a:bodyPr vert="horz" wrap="square" lIns="0" tIns="35100" rIns="0" bIns="0" numCol="1" anchor="t" anchorCtr="0" compatLnSpc="1">
            <a:prstTxWarp prst="textNoShape">
              <a:avLst/>
            </a:prstTxWarp>
          </a:bodyPr>
          <a:lstStyle>
            <a:lvl1pPr marL="0" indent="0" algn="l" rtl="0" eaLnBrk="1" fontAlgn="base" hangingPunct="1">
              <a:lnSpc>
                <a:spcPct val="100000"/>
              </a:lnSpc>
              <a:spcBef>
                <a:spcPts val="0"/>
              </a:spcBef>
              <a:spcAft>
                <a:spcPts val="600"/>
              </a:spcAft>
              <a:buFont typeface="Arial" panose="020B0604020202020204" pitchFamily="34" charset="0"/>
              <a:buNone/>
              <a:defRPr sz="32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a:lnSpc>
                <a:spcPts val="4200"/>
              </a:lnSpc>
            </a:pPr>
            <a:r>
              <a:rPr lang="fr-CH" sz="2400" b="1" dirty="0">
                <a:effectLst/>
                <a:latin typeface="Aptos" panose="020B0004020202020204" pitchFamily="34" charset="0"/>
                <a:ea typeface="Aptos" panose="020B0004020202020204" pitchFamily="34" charset="0"/>
                <a:cs typeface="Times New Roman" panose="02020603050405020304" pitchFamily="18" charset="0"/>
              </a:rPr>
              <a:t>« Valoriser les matériaux de construction, vraiment ?»</a:t>
            </a:r>
            <a:br>
              <a:rPr lang="de-CH" sz="2400" kern="0" dirty="0"/>
            </a:br>
            <a:r>
              <a:rPr lang="de-CH" sz="2400" kern="0" dirty="0"/>
              <a:t>Sion, le 1</a:t>
            </a:r>
            <a:r>
              <a:rPr lang="de-CH" sz="2400" kern="0" baseline="30000" dirty="0"/>
              <a:t>er</a:t>
            </a:r>
            <a:r>
              <a:rPr lang="de-CH" sz="2400" kern="0" dirty="0"/>
              <a:t> </a:t>
            </a:r>
            <a:r>
              <a:rPr lang="de-CH" sz="2400" kern="0" dirty="0" err="1"/>
              <a:t>mai</a:t>
            </a:r>
            <a:r>
              <a:rPr lang="de-CH" sz="2400" kern="0" dirty="0"/>
              <a:t> 2025</a:t>
            </a:r>
          </a:p>
        </p:txBody>
      </p:sp>
    </p:spTree>
    <p:extLst>
      <p:ext uri="{BB962C8B-B14F-4D97-AF65-F5344CB8AC3E}">
        <p14:creationId xmlns:p14="http://schemas.microsoft.com/office/powerpoint/2010/main" val="314841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Kreislaufwirtschaft_Grafik2024">
            <a:extLst>
              <a:ext uri="{FF2B5EF4-FFF2-40B4-BE49-F238E27FC236}">
                <a16:creationId xmlns:a16="http://schemas.microsoft.com/office/drawing/2014/main" id="{66D500E4-6AC8-452B-70D2-778E0C08DB3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019898" y="789628"/>
            <a:ext cx="5290703" cy="4107528"/>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1"/>
          </p:nvPr>
        </p:nvSpPr>
        <p:spPr/>
        <p:txBody>
          <a:bodyPr/>
          <a:lstStyle/>
          <a:p>
            <a:fld id="{7D21FFDD-132D-4B5B-AD6B-BCC06A41D268}" type="slidenum">
              <a:rPr lang="de-CH" smtClean="0"/>
              <a:pPr/>
              <a:t>10</a:t>
            </a:fld>
            <a:endParaRPr lang="de-CH" dirty="0"/>
          </a:p>
        </p:txBody>
      </p:sp>
      <p:sp>
        <p:nvSpPr>
          <p:cNvPr id="4" name="Titel 3"/>
          <p:cNvSpPr>
            <a:spLocks noGrp="1"/>
          </p:cNvSpPr>
          <p:nvPr>
            <p:ph type="title"/>
          </p:nvPr>
        </p:nvSpPr>
        <p:spPr/>
        <p:txBody>
          <a:bodyPr/>
          <a:lstStyle/>
          <a:p>
            <a:r>
              <a:rPr lang="de-CH" sz="2800" dirty="0" err="1"/>
              <a:t>L’économie</a:t>
            </a:r>
            <a:r>
              <a:rPr lang="de-CH" sz="2800" dirty="0"/>
              <a:t> </a:t>
            </a:r>
            <a:r>
              <a:rPr lang="de-CH" sz="2800" dirty="0" err="1"/>
              <a:t>circulaire</a:t>
            </a:r>
            <a:endParaRPr lang="de-CH" sz="2800" dirty="0"/>
          </a:p>
        </p:txBody>
      </p:sp>
      <p:sp>
        <p:nvSpPr>
          <p:cNvPr id="2" name="ZoneTexte 1">
            <a:extLst>
              <a:ext uri="{FF2B5EF4-FFF2-40B4-BE49-F238E27FC236}">
                <a16:creationId xmlns:a16="http://schemas.microsoft.com/office/drawing/2014/main" id="{16DF6EB0-A886-4635-A8E5-4DA72828F531}"/>
              </a:ext>
            </a:extLst>
          </p:cNvPr>
          <p:cNvSpPr txBox="1"/>
          <p:nvPr/>
        </p:nvSpPr>
        <p:spPr>
          <a:xfrm>
            <a:off x="6421582" y="741281"/>
            <a:ext cx="2352259" cy="2031325"/>
          </a:xfrm>
          <a:prstGeom prst="rect">
            <a:avLst/>
          </a:prstGeom>
          <a:noFill/>
        </p:spPr>
        <p:txBody>
          <a:bodyPr wrap="square" rtlCol="0">
            <a:spAutoFit/>
          </a:bodyPr>
          <a:lstStyle/>
          <a:p>
            <a:r>
              <a:rPr lang="fr-CH" dirty="0">
                <a:latin typeface="+mn-lt"/>
              </a:rPr>
              <a:t>Développer les boucles intérieures: </a:t>
            </a:r>
          </a:p>
          <a:p>
            <a:pPr marL="285750" indent="-285750">
              <a:buFontTx/>
              <a:buChar char="-"/>
            </a:pPr>
            <a:r>
              <a:rPr lang="fr-CH" dirty="0">
                <a:latin typeface="+mn-lt"/>
              </a:rPr>
              <a:t>Partage</a:t>
            </a:r>
          </a:p>
          <a:p>
            <a:pPr marL="285750" indent="-285750">
              <a:buFontTx/>
              <a:buChar char="-"/>
            </a:pPr>
            <a:r>
              <a:rPr lang="fr-CH" dirty="0">
                <a:latin typeface="+mn-lt"/>
              </a:rPr>
              <a:t>Réutilisation</a:t>
            </a:r>
          </a:p>
          <a:p>
            <a:pPr marL="285750" indent="-285750">
              <a:buFontTx/>
              <a:buChar char="-"/>
            </a:pPr>
            <a:r>
              <a:rPr lang="fr-CH" dirty="0">
                <a:latin typeface="+mn-lt"/>
              </a:rPr>
              <a:t>Réparation</a:t>
            </a:r>
          </a:p>
          <a:p>
            <a:pPr marL="285750" indent="-285750">
              <a:buFontTx/>
              <a:buChar char="-"/>
            </a:pPr>
            <a:r>
              <a:rPr lang="fr-CH" dirty="0">
                <a:latin typeface="+mn-lt"/>
              </a:rPr>
              <a:t>Rénovation</a:t>
            </a:r>
          </a:p>
          <a:p>
            <a:pPr marL="285750" indent="-285750">
              <a:buFontTx/>
              <a:buChar char="-"/>
            </a:pPr>
            <a:endParaRPr lang="fr-CH" dirty="0">
              <a:latin typeface="+mn-lt"/>
            </a:endParaRPr>
          </a:p>
        </p:txBody>
      </p:sp>
      <p:sp>
        <p:nvSpPr>
          <p:cNvPr id="5" name="Rectangle 4">
            <a:extLst>
              <a:ext uri="{FF2B5EF4-FFF2-40B4-BE49-F238E27FC236}">
                <a16:creationId xmlns:a16="http://schemas.microsoft.com/office/drawing/2014/main" id="{0DB8630F-D413-B2B5-E8B6-EFF8125A20BB}"/>
              </a:ext>
            </a:extLst>
          </p:cNvPr>
          <p:cNvSpPr/>
          <p:nvPr/>
        </p:nvSpPr>
        <p:spPr>
          <a:xfrm>
            <a:off x="6058722" y="4322020"/>
            <a:ext cx="2868190" cy="433354"/>
          </a:xfrm>
          <a:prstGeom prst="rect">
            <a:avLst/>
          </a:prstGeom>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lang="fr-CH" dirty="0" err="1"/>
          </a:p>
        </p:txBody>
      </p:sp>
      <p:sp>
        <p:nvSpPr>
          <p:cNvPr id="6" name="ZoneTexte 5">
            <a:extLst>
              <a:ext uri="{FF2B5EF4-FFF2-40B4-BE49-F238E27FC236}">
                <a16:creationId xmlns:a16="http://schemas.microsoft.com/office/drawing/2014/main" id="{D1F56FE9-27F0-FCFD-1C30-0F81BFA714F5}"/>
              </a:ext>
            </a:extLst>
          </p:cNvPr>
          <p:cNvSpPr txBox="1"/>
          <p:nvPr/>
        </p:nvSpPr>
        <p:spPr>
          <a:xfrm>
            <a:off x="5295474" y="4180238"/>
            <a:ext cx="3255760" cy="307777"/>
          </a:xfrm>
          <a:prstGeom prst="rect">
            <a:avLst/>
          </a:prstGeom>
          <a:noFill/>
        </p:spPr>
        <p:txBody>
          <a:bodyPr wrap="square" rtlCol="0">
            <a:spAutoFit/>
          </a:bodyPr>
          <a:lstStyle/>
          <a:p>
            <a:r>
              <a:rPr lang="fr-CH" sz="1400" dirty="0">
                <a:latin typeface="+mn-lt"/>
              </a:rPr>
              <a:t>Attention à l’épaisseur des lignes! </a:t>
            </a:r>
          </a:p>
        </p:txBody>
      </p:sp>
    </p:spTree>
    <p:extLst>
      <p:ext uri="{BB962C8B-B14F-4D97-AF65-F5344CB8AC3E}">
        <p14:creationId xmlns:p14="http://schemas.microsoft.com/office/powerpoint/2010/main" val="226708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6EA6A57-D2E6-48DF-9AD3-A412EA455A48}"/>
              </a:ext>
            </a:extLst>
          </p:cNvPr>
          <p:cNvSpPr>
            <a:spLocks noGrp="1"/>
          </p:cNvSpPr>
          <p:nvPr>
            <p:ph sz="quarter" idx="10"/>
          </p:nvPr>
        </p:nvSpPr>
        <p:spPr>
          <a:xfrm>
            <a:off x="748843" y="956483"/>
            <a:ext cx="8181109" cy="3597879"/>
          </a:xfrm>
        </p:spPr>
        <p:txBody>
          <a:bodyPr/>
          <a:lstStyle/>
          <a:p>
            <a:pPr marL="0" indent="0">
              <a:lnSpc>
                <a:spcPct val="100000"/>
              </a:lnSpc>
              <a:buNone/>
            </a:pPr>
            <a:r>
              <a:rPr lang="fr-CH" sz="1600" dirty="0"/>
              <a:t>Réduction des nuisances à l’environnement générées par les matières premières et les produits -  </a:t>
            </a:r>
            <a:r>
              <a:rPr lang="fr-CH" sz="1600" b="1" dirty="0"/>
              <a:t>constructions respectueuses des ressources</a:t>
            </a:r>
          </a:p>
          <a:p>
            <a:pPr marL="0" indent="0">
              <a:lnSpc>
                <a:spcPct val="100000"/>
              </a:lnSpc>
              <a:buNone/>
            </a:pPr>
            <a:endParaRPr lang="fr-CH" sz="1600" dirty="0"/>
          </a:p>
          <a:p>
            <a:pPr marL="0" indent="0">
              <a:lnSpc>
                <a:spcPct val="100000"/>
              </a:lnSpc>
              <a:buNone/>
            </a:pPr>
            <a:r>
              <a:rPr lang="fr-CH" sz="1600" b="1" dirty="0"/>
              <a:t>Art. 35 j LPE </a:t>
            </a:r>
            <a:r>
              <a:rPr lang="fr-CH" sz="1600" dirty="0"/>
              <a:t>: Le </a:t>
            </a:r>
            <a:r>
              <a:rPr lang="fr-CH" sz="1600" b="1" dirty="0"/>
              <a:t>Conseil fédéral </a:t>
            </a:r>
            <a:r>
              <a:rPr lang="fr-CH" sz="1600" b="1" u="sng" dirty="0"/>
              <a:t>peut</a:t>
            </a:r>
            <a:r>
              <a:rPr lang="fr-CH" sz="1600" b="1" dirty="0"/>
              <a:t> </a:t>
            </a:r>
            <a:r>
              <a:rPr lang="fr-CH" sz="1600" dirty="0"/>
              <a:t>fixer des exigences concernant </a:t>
            </a:r>
          </a:p>
          <a:p>
            <a:pPr>
              <a:lnSpc>
                <a:spcPct val="100000"/>
              </a:lnSpc>
            </a:pPr>
            <a:r>
              <a:rPr lang="fr-CH" sz="1600" dirty="0"/>
              <a:t>L’utilisation de matériaux et d’éléments de construction préservant l’environnement</a:t>
            </a:r>
          </a:p>
          <a:p>
            <a:pPr>
              <a:lnSpc>
                <a:spcPct val="100000"/>
              </a:lnSpc>
            </a:pPr>
            <a:r>
              <a:rPr lang="fr-CH" sz="1600" dirty="0"/>
              <a:t>L’utilisation de matériaux issus de la valorisation matière des déchets de chantier</a:t>
            </a:r>
          </a:p>
          <a:p>
            <a:pPr>
              <a:lnSpc>
                <a:spcPct val="100000"/>
              </a:lnSpc>
            </a:pPr>
            <a:r>
              <a:rPr lang="fr-CH" sz="1600" dirty="0"/>
              <a:t>La réversibilité des ouvrages</a:t>
            </a:r>
          </a:p>
          <a:p>
            <a:pPr>
              <a:lnSpc>
                <a:spcPct val="100000"/>
              </a:lnSpc>
            </a:pPr>
            <a:r>
              <a:rPr lang="fr-CH" sz="1600" dirty="0"/>
              <a:t>La réutilisation d’éléments de construction dans les ouvrages. </a:t>
            </a:r>
          </a:p>
          <a:p>
            <a:pPr>
              <a:lnSpc>
                <a:spcPct val="100000"/>
              </a:lnSpc>
            </a:pPr>
            <a:endParaRPr lang="fr-CH" sz="1600" dirty="0"/>
          </a:p>
          <a:p>
            <a:pPr marL="0" indent="0">
              <a:lnSpc>
                <a:spcPct val="100000"/>
              </a:lnSpc>
              <a:buNone/>
            </a:pPr>
            <a:r>
              <a:rPr lang="fr-CH" sz="1600" dirty="0"/>
              <a:t>Exemplarité de l’état.</a:t>
            </a:r>
          </a:p>
          <a:p>
            <a:pPr marL="0" indent="0">
              <a:lnSpc>
                <a:spcPct val="100000"/>
              </a:lnSpc>
              <a:buNone/>
            </a:pPr>
            <a:r>
              <a:rPr lang="fr-CH" sz="1600" dirty="0"/>
              <a:t> </a:t>
            </a:r>
          </a:p>
          <a:p>
            <a:pPr marL="0" indent="0">
              <a:lnSpc>
                <a:spcPct val="100000"/>
              </a:lnSpc>
              <a:buNone/>
            </a:pPr>
            <a:r>
              <a:rPr lang="fr-CH" sz="1600" dirty="0"/>
              <a:t>Loi sur l’énergie: les cantons édictent les </a:t>
            </a:r>
            <a:r>
              <a:rPr lang="fr-CH" sz="1600" b="1" dirty="0"/>
              <a:t>valeurs limites d’énergie grise </a:t>
            </a:r>
            <a:r>
              <a:rPr lang="fr-CH" sz="1600" dirty="0"/>
              <a:t>pour les nouvelles constructions et les rénovations notables. </a:t>
            </a:r>
          </a:p>
        </p:txBody>
      </p:sp>
      <p:sp>
        <p:nvSpPr>
          <p:cNvPr id="3" name="Espace réservé du numéro de diapositive 2">
            <a:extLst>
              <a:ext uri="{FF2B5EF4-FFF2-40B4-BE49-F238E27FC236}">
                <a16:creationId xmlns:a16="http://schemas.microsoft.com/office/drawing/2014/main" id="{27DA53F3-4244-47C7-8C9C-E608BD82576B}"/>
              </a:ext>
            </a:extLst>
          </p:cNvPr>
          <p:cNvSpPr>
            <a:spLocks noGrp="1"/>
          </p:cNvSpPr>
          <p:nvPr>
            <p:ph type="sldNum" sz="quarter" idx="11"/>
          </p:nvPr>
        </p:nvSpPr>
        <p:spPr/>
        <p:txBody>
          <a:bodyPr/>
          <a:lstStyle/>
          <a:p>
            <a:fld id="{7D21FFDD-132D-4B5B-AD6B-BCC06A41D268}" type="slidenum">
              <a:rPr lang="de-CH" smtClean="0"/>
              <a:pPr/>
              <a:t>11</a:t>
            </a:fld>
            <a:endParaRPr lang="de-CH" dirty="0"/>
          </a:p>
        </p:txBody>
      </p:sp>
      <p:sp>
        <p:nvSpPr>
          <p:cNvPr id="4" name="Titre 3">
            <a:extLst>
              <a:ext uri="{FF2B5EF4-FFF2-40B4-BE49-F238E27FC236}">
                <a16:creationId xmlns:a16="http://schemas.microsoft.com/office/drawing/2014/main" id="{C3D397D8-9D3E-4F48-91B4-7458D7A7F76B}"/>
              </a:ext>
            </a:extLst>
          </p:cNvPr>
          <p:cNvSpPr>
            <a:spLocks noGrp="1"/>
          </p:cNvSpPr>
          <p:nvPr>
            <p:ph type="title"/>
          </p:nvPr>
        </p:nvSpPr>
        <p:spPr/>
        <p:txBody>
          <a:bodyPr/>
          <a:lstStyle/>
          <a:p>
            <a:r>
              <a:rPr lang="fr-CH" dirty="0"/>
              <a:t>Nouvelles perspectives fédérales</a:t>
            </a:r>
          </a:p>
        </p:txBody>
      </p:sp>
    </p:spTree>
    <p:extLst>
      <p:ext uri="{BB962C8B-B14F-4D97-AF65-F5344CB8AC3E}">
        <p14:creationId xmlns:p14="http://schemas.microsoft.com/office/powerpoint/2010/main" val="82079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85BF-8C8E-CE49-D78B-2599BDEDDC30}"/>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8C3CEA4-DD3E-75F8-177F-96EA9DD5B25D}"/>
              </a:ext>
            </a:extLst>
          </p:cNvPr>
          <p:cNvSpPr>
            <a:spLocks noGrp="1"/>
          </p:cNvSpPr>
          <p:nvPr>
            <p:ph type="sldNum" sz="quarter" idx="11"/>
          </p:nvPr>
        </p:nvSpPr>
        <p:spPr/>
        <p:txBody>
          <a:bodyPr/>
          <a:lstStyle/>
          <a:p>
            <a:fld id="{7D21FFDD-132D-4B5B-AD6B-BCC06A41D268}" type="slidenum">
              <a:rPr lang="de-CH" smtClean="0"/>
              <a:pPr/>
              <a:t>12</a:t>
            </a:fld>
            <a:endParaRPr lang="de-CH" dirty="0"/>
          </a:p>
        </p:txBody>
      </p:sp>
      <p:sp>
        <p:nvSpPr>
          <p:cNvPr id="4" name="Titel 3">
            <a:extLst>
              <a:ext uri="{FF2B5EF4-FFF2-40B4-BE49-F238E27FC236}">
                <a16:creationId xmlns:a16="http://schemas.microsoft.com/office/drawing/2014/main" id="{6437EA0D-2A17-CCAB-81BC-4F211AA1B7ED}"/>
              </a:ext>
            </a:extLst>
          </p:cNvPr>
          <p:cNvSpPr>
            <a:spLocks noGrp="1"/>
          </p:cNvSpPr>
          <p:nvPr>
            <p:ph type="title"/>
          </p:nvPr>
        </p:nvSpPr>
        <p:spPr>
          <a:xfrm>
            <a:off x="1295401" y="209121"/>
            <a:ext cx="7479623" cy="982370"/>
          </a:xfrm>
        </p:spPr>
        <p:txBody>
          <a:bodyPr/>
          <a:lstStyle/>
          <a:p>
            <a:r>
              <a:rPr lang="de-CH" dirty="0"/>
              <a:t>Energie </a:t>
            </a:r>
            <a:r>
              <a:rPr lang="de-CH" dirty="0" err="1"/>
              <a:t>grise</a:t>
            </a:r>
            <a:endParaRPr lang="de-CH" dirty="0">
              <a:solidFill>
                <a:srgbClr val="FF0000"/>
              </a:solidFill>
            </a:endParaRPr>
          </a:p>
        </p:txBody>
      </p:sp>
      <p:sp>
        <p:nvSpPr>
          <p:cNvPr id="6" name="Inhaltsplatzhalter 1">
            <a:extLst>
              <a:ext uri="{FF2B5EF4-FFF2-40B4-BE49-F238E27FC236}">
                <a16:creationId xmlns:a16="http://schemas.microsoft.com/office/drawing/2014/main" id="{86670E7F-CBD3-6D11-5F1B-D09170FB697C}"/>
              </a:ext>
            </a:extLst>
          </p:cNvPr>
          <p:cNvSpPr>
            <a:spLocks noGrp="1"/>
          </p:cNvSpPr>
          <p:nvPr>
            <p:ph sz="quarter" idx="10"/>
          </p:nvPr>
        </p:nvSpPr>
        <p:spPr>
          <a:xfrm>
            <a:off x="3328679" y="793549"/>
            <a:ext cx="5445162" cy="3878697"/>
          </a:xfrm>
        </p:spPr>
        <p:txBody>
          <a:bodyPr/>
          <a:lstStyle/>
          <a:p>
            <a:pPr>
              <a:lnSpc>
                <a:spcPct val="107000"/>
              </a:lnSpc>
              <a:spcAft>
                <a:spcPts val="800"/>
              </a:spcAft>
            </a:pPr>
            <a:r>
              <a:rPr lang="fr-FR" sz="1600" kern="100" dirty="0">
                <a:solidFill>
                  <a:srgbClr val="000000"/>
                </a:solidFill>
                <a:effectLst/>
                <a:ea typeface="Aptos" panose="020B0004020202020204" pitchFamily="34" charset="0"/>
                <a:cs typeface="Times New Roman" panose="02020603050405020304" pitchFamily="18" charset="0"/>
              </a:rPr>
              <a:t>Des valeurs limites ambitieuses pour l'énergie grise et les émissions de GES incitent à utiliser des matériaux et des éléments de construction ménageant les ressources.</a:t>
            </a:r>
          </a:p>
          <a:p>
            <a:pPr>
              <a:lnSpc>
                <a:spcPct val="107000"/>
              </a:lnSpc>
              <a:spcAft>
                <a:spcPts val="800"/>
              </a:spcAft>
            </a:pPr>
            <a:r>
              <a:rPr lang="fr-FR" sz="1600" kern="100" dirty="0">
                <a:solidFill>
                  <a:srgbClr val="000000"/>
                </a:solidFill>
                <a:ea typeface="Aptos" panose="020B0004020202020204" pitchFamily="34" charset="0"/>
                <a:cs typeface="Times New Roman" panose="02020603050405020304" pitchFamily="18" charset="0"/>
              </a:rPr>
              <a:t>Les cantons sont désormais chargés de fixer des valeurs limites contraignantes pour l'énergie grise (art. 45, al. 3, let. e, </a:t>
            </a:r>
            <a:r>
              <a:rPr lang="fr-FR" sz="1600" kern="100" dirty="0" err="1">
                <a:solidFill>
                  <a:srgbClr val="000000"/>
                </a:solidFill>
                <a:ea typeface="Aptos" panose="020B0004020202020204" pitchFamily="34" charset="0"/>
                <a:cs typeface="Times New Roman" panose="02020603050405020304" pitchFamily="18" charset="0"/>
              </a:rPr>
              <a:t>LEne</a:t>
            </a:r>
            <a:r>
              <a:rPr lang="fr-FR" sz="1600" kern="100" dirty="0">
                <a:solidFill>
                  <a:srgbClr val="000000"/>
                </a:solidFill>
                <a:ea typeface="Aptos" panose="020B0004020202020204" pitchFamily="34" charset="0"/>
                <a:cs typeface="Times New Roman" panose="02020603050405020304" pitchFamily="18" charset="0"/>
              </a:rPr>
              <a:t>) (bâtiment).</a:t>
            </a:r>
          </a:p>
          <a:p>
            <a:pPr>
              <a:lnSpc>
                <a:spcPct val="107000"/>
              </a:lnSpc>
              <a:spcAft>
                <a:spcPts val="800"/>
              </a:spcAft>
            </a:pPr>
            <a:r>
              <a:rPr lang="fr-FR" sz="1600" kern="100" dirty="0">
                <a:solidFill>
                  <a:srgbClr val="000000"/>
                </a:solidFill>
                <a:ea typeface="Aptos" panose="020B0004020202020204" pitchFamily="34" charset="0"/>
                <a:cs typeface="Times New Roman" panose="02020603050405020304" pitchFamily="18" charset="0"/>
              </a:rPr>
              <a:t>Valeurs limites dans le projet de </a:t>
            </a:r>
            <a:r>
              <a:rPr lang="fr-FR" sz="1600" kern="100" dirty="0" err="1">
                <a:solidFill>
                  <a:srgbClr val="000000"/>
                </a:solidFill>
                <a:ea typeface="Aptos" panose="020B0004020202020204" pitchFamily="34" charset="0"/>
                <a:cs typeface="Times New Roman" panose="02020603050405020304" pitchFamily="18" charset="0"/>
              </a:rPr>
              <a:t>MoPEC</a:t>
            </a:r>
            <a:r>
              <a:rPr lang="fr-FR" sz="1600" kern="100" dirty="0">
                <a:solidFill>
                  <a:srgbClr val="000000"/>
                </a:solidFill>
                <a:ea typeface="Aptos" panose="020B0004020202020204" pitchFamily="34" charset="0"/>
                <a:cs typeface="Times New Roman" panose="02020603050405020304" pitchFamily="18" charset="0"/>
              </a:rPr>
              <a:t> 2025:</a:t>
            </a:r>
          </a:p>
          <a:p>
            <a:pPr lvl="1">
              <a:lnSpc>
                <a:spcPct val="100000"/>
              </a:lnSpc>
              <a:spcAft>
                <a:spcPts val="400"/>
              </a:spcAft>
            </a:pPr>
            <a:r>
              <a:rPr lang="fr-FR" sz="1400" kern="100" dirty="0">
                <a:solidFill>
                  <a:srgbClr val="000000"/>
                </a:solidFill>
                <a:ea typeface="Aptos" panose="020B0004020202020204" pitchFamily="34" charset="0"/>
                <a:cs typeface="Times New Roman" panose="02020603050405020304" pitchFamily="18" charset="0"/>
              </a:rPr>
              <a:t>converties en émissions de gaz à effet de serre ;</a:t>
            </a:r>
          </a:p>
          <a:p>
            <a:pPr lvl="1">
              <a:lnSpc>
                <a:spcPct val="100000"/>
              </a:lnSpc>
              <a:spcAft>
                <a:spcPts val="400"/>
              </a:spcAft>
            </a:pPr>
            <a:r>
              <a:rPr lang="fr-FR" sz="1400" kern="100" dirty="0">
                <a:solidFill>
                  <a:srgbClr val="000000"/>
                </a:solidFill>
                <a:ea typeface="Aptos" panose="020B0004020202020204" pitchFamily="34" charset="0"/>
                <a:cs typeface="Times New Roman" panose="02020603050405020304" pitchFamily="18" charset="0"/>
              </a:rPr>
              <a:t>conçues de manière à avoir un effet de sensibilisation.</a:t>
            </a:r>
          </a:p>
          <a:p>
            <a:pPr lvl="1">
              <a:lnSpc>
                <a:spcPct val="100000"/>
              </a:lnSpc>
              <a:spcAft>
                <a:spcPts val="400"/>
              </a:spcAft>
            </a:pPr>
            <a:r>
              <a:rPr lang="fr-FR" sz="1400" dirty="0">
                <a:cs typeface="Arial"/>
              </a:rPr>
              <a:t>ne suffiront vraisemblablement pas à ce niveau d'ambition pour que l'on utilise nettement plus d'éléments de construction réutilisés.</a:t>
            </a:r>
            <a:endParaRPr lang="fr-FR" sz="1400" kern="100" dirty="0">
              <a:solidFill>
                <a:srgbClr val="000000"/>
              </a:solidFill>
              <a:ea typeface="Aptos" panose="020B0004020202020204" pitchFamily="34" charset="0"/>
              <a:cs typeface="Times New Roman" panose="02020603050405020304" pitchFamily="18" charset="0"/>
            </a:endParaRPr>
          </a:p>
          <a:p>
            <a:pPr>
              <a:lnSpc>
                <a:spcPct val="107000"/>
              </a:lnSpc>
              <a:spcAft>
                <a:spcPts val="800"/>
              </a:spcAft>
            </a:pPr>
            <a:r>
              <a:rPr lang="fr-FR" sz="1600" kern="100" dirty="0">
                <a:solidFill>
                  <a:srgbClr val="000000"/>
                </a:solidFill>
                <a:ea typeface="Aptos" panose="020B0004020202020204" pitchFamily="34" charset="0"/>
                <a:cs typeface="Times New Roman" panose="02020603050405020304" pitchFamily="18" charset="0"/>
              </a:rPr>
              <a:t>L'art. 35j LPE concerne également le génie civil.</a:t>
            </a:r>
            <a:endParaRPr lang="de-CH" dirty="0">
              <a:cs typeface="Arial"/>
            </a:endParaRPr>
          </a:p>
          <a:p>
            <a:endParaRPr lang="de-CH" dirty="0">
              <a:cs typeface="Arial"/>
            </a:endParaRPr>
          </a:p>
        </p:txBody>
      </p:sp>
      <p:pic>
        <p:nvPicPr>
          <p:cNvPr id="7" name="Grafik 6">
            <a:extLst>
              <a:ext uri="{FF2B5EF4-FFF2-40B4-BE49-F238E27FC236}">
                <a16:creationId xmlns:a16="http://schemas.microsoft.com/office/drawing/2014/main" id="{833375EC-8D30-E5C8-7988-695FEC5E06D6}"/>
              </a:ext>
            </a:extLst>
          </p:cNvPr>
          <p:cNvPicPr>
            <a:picLocks noChangeAspect="1"/>
          </p:cNvPicPr>
          <p:nvPr/>
        </p:nvPicPr>
        <p:blipFill>
          <a:blip r:embed="rId3"/>
          <a:stretch>
            <a:fillRect/>
          </a:stretch>
        </p:blipFill>
        <p:spPr>
          <a:xfrm>
            <a:off x="368976" y="859662"/>
            <a:ext cx="2696566" cy="3423359"/>
          </a:xfrm>
          <a:prstGeom prst="rect">
            <a:avLst/>
          </a:prstGeom>
        </p:spPr>
      </p:pic>
    </p:spTree>
    <p:extLst>
      <p:ext uri="{BB962C8B-B14F-4D97-AF65-F5344CB8AC3E}">
        <p14:creationId xmlns:p14="http://schemas.microsoft.com/office/powerpoint/2010/main" val="85156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Économie circulaire">
            <a:extLst>
              <a:ext uri="{FF2B5EF4-FFF2-40B4-BE49-F238E27FC236}">
                <a16:creationId xmlns:a16="http://schemas.microsoft.com/office/drawing/2014/main" id="{532E2C4E-40AE-489F-8806-A6931EF6E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3538" y="713572"/>
            <a:ext cx="5007689" cy="3890866"/>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1"/>
          </p:nvPr>
        </p:nvSpPr>
        <p:spPr/>
        <p:txBody>
          <a:bodyPr/>
          <a:lstStyle/>
          <a:p>
            <a:fld id="{7D21FFDD-132D-4B5B-AD6B-BCC06A41D268}" type="slidenum">
              <a:rPr lang="de-CH" smtClean="0"/>
              <a:pPr/>
              <a:t>13</a:t>
            </a:fld>
            <a:endParaRPr lang="de-CH" dirty="0"/>
          </a:p>
        </p:txBody>
      </p:sp>
      <p:sp>
        <p:nvSpPr>
          <p:cNvPr id="4" name="Titel 3"/>
          <p:cNvSpPr>
            <a:spLocks noGrp="1"/>
          </p:cNvSpPr>
          <p:nvPr>
            <p:ph type="title"/>
          </p:nvPr>
        </p:nvSpPr>
        <p:spPr>
          <a:xfrm>
            <a:off x="856462" y="133653"/>
            <a:ext cx="7479623" cy="675000"/>
          </a:xfrm>
        </p:spPr>
        <p:txBody>
          <a:bodyPr/>
          <a:lstStyle/>
          <a:p>
            <a:r>
              <a:rPr lang="de-CH" sz="2800" dirty="0" err="1"/>
              <a:t>Economie</a:t>
            </a:r>
            <a:r>
              <a:rPr lang="de-CH" sz="2800" dirty="0"/>
              <a:t> </a:t>
            </a:r>
            <a:r>
              <a:rPr lang="de-CH" sz="2800" dirty="0" err="1"/>
              <a:t>circulaire</a:t>
            </a:r>
            <a:r>
              <a:rPr lang="de-CH" sz="2800" dirty="0"/>
              <a:t> et </a:t>
            </a:r>
            <a:r>
              <a:rPr lang="de-CH" sz="2800" dirty="0" err="1"/>
              <a:t>construction</a:t>
            </a:r>
            <a:endParaRPr lang="de-CH" sz="2800" dirty="0"/>
          </a:p>
        </p:txBody>
      </p:sp>
      <p:sp>
        <p:nvSpPr>
          <p:cNvPr id="13" name="Abgerundete rechteckige Legende 12"/>
          <p:cNvSpPr/>
          <p:nvPr/>
        </p:nvSpPr>
        <p:spPr bwMode="auto">
          <a:xfrm>
            <a:off x="196555" y="884121"/>
            <a:ext cx="2213361" cy="1405787"/>
          </a:xfrm>
          <a:prstGeom prst="wedgeRectCallout">
            <a:avLst>
              <a:gd name="adj1" fmla="val 60885"/>
              <a:gd name="adj2" fmla="val -18899"/>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68580" tIns="34290" rIns="35100" bIns="34290" numCol="1" rtlCol="0" anchor="t" anchorCtr="0" compatLnSpc="1">
            <a:prstTxWarp prst="textNoShape">
              <a:avLst/>
            </a:prstTxWarp>
          </a:bodyPr>
          <a:lstStyle/>
          <a:p>
            <a:pPr algn="ctr"/>
            <a:r>
              <a:rPr lang="fr-CH" sz="1200" b="1" dirty="0">
                <a:latin typeface="+mn-lt"/>
              </a:rPr>
              <a:t>Réduire</a:t>
            </a:r>
            <a:r>
              <a:rPr lang="fr-CH" sz="1200" dirty="0">
                <a:latin typeface="+mn-lt"/>
              </a:rPr>
              <a:t> l'impact environnemental des matériaux de construction en développant le recyclage</a:t>
            </a:r>
          </a:p>
          <a:p>
            <a:pPr algn="ctr"/>
            <a:endParaRPr lang="fr-CH" sz="1200" b="1" dirty="0">
              <a:latin typeface="+mn-lt"/>
              <a:sym typeface="Wingdings" panose="05000000000000000000" pitchFamily="2" charset="2"/>
            </a:endParaRPr>
          </a:p>
          <a:p>
            <a:pPr algn="ctr"/>
            <a:r>
              <a:rPr lang="fr-CH" sz="1200" b="1" dirty="0">
                <a:latin typeface="+mn-lt"/>
                <a:sym typeface="Wingdings" panose="05000000000000000000" pitchFamily="2" charset="2"/>
              </a:rPr>
              <a:t> </a:t>
            </a:r>
            <a:r>
              <a:rPr lang="fr-CH" sz="1200" b="1" dirty="0">
                <a:latin typeface="+mn-lt"/>
              </a:rPr>
              <a:t>Protection de l'environnement et du climat</a:t>
            </a:r>
            <a:endParaRPr lang="de-DE" sz="1200" dirty="0">
              <a:latin typeface="+mn-lt"/>
            </a:endParaRPr>
          </a:p>
        </p:txBody>
      </p:sp>
      <p:sp>
        <p:nvSpPr>
          <p:cNvPr id="14" name="Abgerundete rechteckige Legende 13"/>
          <p:cNvSpPr/>
          <p:nvPr/>
        </p:nvSpPr>
        <p:spPr bwMode="auto">
          <a:xfrm>
            <a:off x="6778166" y="542043"/>
            <a:ext cx="2371288" cy="3129882"/>
          </a:xfrm>
          <a:prstGeom prst="wedgeRectCallout">
            <a:avLst>
              <a:gd name="adj1" fmla="val -80497"/>
              <a:gd name="adj2" fmla="val 16641"/>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68580" tIns="34290" rIns="35100" bIns="34290" numCol="1" rtlCol="0" anchor="t" anchorCtr="0" compatLnSpc="1">
            <a:prstTxWarp prst="textNoShape">
              <a:avLst/>
            </a:prstTxWarp>
          </a:bodyPr>
          <a:lstStyle/>
          <a:p>
            <a:r>
              <a:rPr lang="de-DE" sz="1200" b="1" dirty="0" err="1">
                <a:latin typeface="+mn-lt"/>
              </a:rPr>
              <a:t>Développer</a:t>
            </a:r>
            <a:r>
              <a:rPr lang="de-DE" sz="1200" b="1" dirty="0">
                <a:latin typeface="+mn-lt"/>
              </a:rPr>
              <a:t> </a:t>
            </a:r>
            <a:r>
              <a:rPr lang="de-DE" sz="1200" dirty="0">
                <a:latin typeface="+mn-lt"/>
              </a:rPr>
              <a:t>les </a:t>
            </a:r>
            <a:r>
              <a:rPr lang="de-DE" sz="1200" dirty="0" err="1">
                <a:latin typeface="+mn-lt"/>
              </a:rPr>
              <a:t>cercles</a:t>
            </a:r>
            <a:r>
              <a:rPr lang="de-DE" sz="1200" dirty="0">
                <a:latin typeface="+mn-lt"/>
              </a:rPr>
              <a:t> </a:t>
            </a:r>
            <a:r>
              <a:rPr lang="de-DE" sz="1200" dirty="0" err="1">
                <a:latin typeface="+mn-lt"/>
              </a:rPr>
              <a:t>intérieurs</a:t>
            </a:r>
            <a:r>
              <a:rPr lang="de-DE" sz="1200" dirty="0">
                <a:latin typeface="+mn-lt"/>
              </a:rPr>
              <a:t> de </a:t>
            </a:r>
            <a:r>
              <a:rPr lang="de-DE" sz="1200" dirty="0" err="1">
                <a:latin typeface="+mn-lt"/>
              </a:rPr>
              <a:t>l‘économie</a:t>
            </a:r>
            <a:r>
              <a:rPr lang="de-DE" sz="1200" dirty="0">
                <a:latin typeface="+mn-lt"/>
              </a:rPr>
              <a:t> </a:t>
            </a:r>
            <a:r>
              <a:rPr lang="de-DE" sz="1200" dirty="0" err="1">
                <a:latin typeface="+mn-lt"/>
              </a:rPr>
              <a:t>circulaire</a:t>
            </a:r>
            <a:r>
              <a:rPr lang="de-DE" sz="1200" dirty="0">
                <a:latin typeface="+mn-lt"/>
              </a:rPr>
              <a:t> </a:t>
            </a:r>
            <a:r>
              <a:rPr lang="de-DE" sz="1200" dirty="0" err="1">
                <a:latin typeface="+mn-lt"/>
              </a:rPr>
              <a:t>pour</a:t>
            </a:r>
            <a:r>
              <a:rPr lang="de-DE" sz="1200" dirty="0">
                <a:latin typeface="+mn-lt"/>
              </a:rPr>
              <a:t> </a:t>
            </a:r>
            <a:r>
              <a:rPr lang="de-DE" sz="1200" b="1" dirty="0" err="1">
                <a:latin typeface="+mn-lt"/>
              </a:rPr>
              <a:t>limiter</a:t>
            </a:r>
            <a:r>
              <a:rPr lang="de-DE" sz="1200" dirty="0">
                <a:latin typeface="+mn-lt"/>
              </a:rPr>
              <a:t> la </a:t>
            </a:r>
            <a:r>
              <a:rPr lang="de-DE" sz="1200" dirty="0" err="1">
                <a:latin typeface="+mn-lt"/>
              </a:rPr>
              <a:t>création</a:t>
            </a:r>
            <a:r>
              <a:rPr lang="de-DE" sz="1200" dirty="0">
                <a:latin typeface="+mn-lt"/>
              </a:rPr>
              <a:t> de </a:t>
            </a:r>
            <a:r>
              <a:rPr lang="de-DE" sz="1200" dirty="0" err="1">
                <a:latin typeface="+mn-lt"/>
              </a:rPr>
              <a:t>déchets</a:t>
            </a:r>
            <a:r>
              <a:rPr lang="de-DE" sz="1200" dirty="0">
                <a:latin typeface="+mn-lt"/>
              </a:rPr>
              <a:t> :</a:t>
            </a:r>
          </a:p>
          <a:p>
            <a:pPr algn="ctr"/>
            <a:endParaRPr lang="de-DE" sz="1200" dirty="0">
              <a:latin typeface="+mn-lt"/>
            </a:endParaRPr>
          </a:p>
          <a:p>
            <a:pPr marL="171450" indent="-171450">
              <a:buFontTx/>
              <a:buChar char="-"/>
            </a:pPr>
            <a:r>
              <a:rPr lang="de-DE" sz="1200" dirty="0" err="1">
                <a:latin typeface="+mn-lt"/>
              </a:rPr>
              <a:t>Rénover</a:t>
            </a:r>
            <a:r>
              <a:rPr lang="de-DE" sz="1200" dirty="0">
                <a:latin typeface="+mn-lt"/>
              </a:rPr>
              <a:t> </a:t>
            </a:r>
            <a:r>
              <a:rPr lang="de-DE" sz="1200" dirty="0" err="1">
                <a:latin typeface="+mn-lt"/>
              </a:rPr>
              <a:t>plutôt</a:t>
            </a:r>
            <a:r>
              <a:rPr lang="de-DE" sz="1200" dirty="0">
                <a:latin typeface="+mn-lt"/>
              </a:rPr>
              <a:t> </a:t>
            </a:r>
            <a:r>
              <a:rPr lang="de-DE" sz="1200" dirty="0" err="1">
                <a:latin typeface="+mn-lt"/>
              </a:rPr>
              <a:t>que</a:t>
            </a:r>
            <a:r>
              <a:rPr lang="de-DE" sz="1200" dirty="0">
                <a:latin typeface="+mn-lt"/>
              </a:rPr>
              <a:t> </a:t>
            </a:r>
            <a:r>
              <a:rPr lang="de-DE" sz="1200" dirty="0" err="1">
                <a:latin typeface="+mn-lt"/>
              </a:rPr>
              <a:t>construire</a:t>
            </a:r>
            <a:endParaRPr lang="de-DE" sz="1200" dirty="0">
              <a:latin typeface="+mn-lt"/>
            </a:endParaRPr>
          </a:p>
          <a:p>
            <a:pPr marL="171450" indent="-171450">
              <a:buFontTx/>
              <a:buChar char="-"/>
            </a:pPr>
            <a:r>
              <a:rPr lang="de-DE" sz="1200" dirty="0" err="1">
                <a:latin typeface="+mn-lt"/>
              </a:rPr>
              <a:t>Réparer</a:t>
            </a:r>
            <a:endParaRPr lang="de-DE" sz="1200" dirty="0">
              <a:latin typeface="+mn-lt"/>
            </a:endParaRPr>
          </a:p>
          <a:p>
            <a:pPr marL="171450" indent="-171450">
              <a:buFontTx/>
              <a:buChar char="-"/>
            </a:pPr>
            <a:r>
              <a:rPr lang="de-DE" sz="1200" dirty="0" err="1">
                <a:latin typeface="+mn-lt"/>
              </a:rPr>
              <a:t>Recycler</a:t>
            </a:r>
            <a:endParaRPr lang="de-DE" sz="1200" dirty="0">
              <a:latin typeface="+mn-lt"/>
            </a:endParaRPr>
          </a:p>
          <a:p>
            <a:pPr marL="171450" indent="-171450">
              <a:buFontTx/>
              <a:buChar char="-"/>
            </a:pPr>
            <a:r>
              <a:rPr lang="de-DE" sz="1200" dirty="0" err="1">
                <a:latin typeface="+mn-lt"/>
              </a:rPr>
              <a:t>Réemployer</a:t>
            </a:r>
            <a:endParaRPr lang="de-DE" sz="1200" dirty="0">
              <a:latin typeface="+mn-lt"/>
            </a:endParaRPr>
          </a:p>
          <a:p>
            <a:pPr marL="171450" indent="-171450">
              <a:buFontTx/>
              <a:buChar char="-"/>
            </a:pPr>
            <a:r>
              <a:rPr lang="de-DE" sz="1200" dirty="0">
                <a:latin typeface="+mn-lt"/>
              </a:rPr>
              <a:t>…</a:t>
            </a:r>
          </a:p>
          <a:p>
            <a:pPr algn="ctr"/>
            <a:endParaRPr lang="de-DE" sz="1200" dirty="0">
              <a:latin typeface="+mn-lt"/>
            </a:endParaRPr>
          </a:p>
          <a:p>
            <a:pPr marL="171450" indent="-171450">
              <a:buFont typeface="Wingdings" panose="05000000000000000000" pitchFamily="2" charset="2"/>
              <a:buChar char="à"/>
            </a:pPr>
            <a:r>
              <a:rPr lang="de-DE" sz="1200" b="1" dirty="0">
                <a:latin typeface="+mn-lt"/>
                <a:sym typeface="Wingdings" panose="05000000000000000000" pitchFamily="2" charset="2"/>
              </a:rPr>
              <a:t>Très </a:t>
            </a:r>
            <a:r>
              <a:rPr lang="de-DE" sz="1200" b="1" dirty="0" err="1">
                <a:latin typeface="+mn-lt"/>
                <a:sym typeface="Wingdings" panose="05000000000000000000" pitchFamily="2" charset="2"/>
              </a:rPr>
              <a:t>grand</a:t>
            </a:r>
            <a:r>
              <a:rPr lang="de-DE" sz="1200" b="1" dirty="0">
                <a:latin typeface="+mn-lt"/>
                <a:sym typeface="Wingdings" panose="05000000000000000000" pitchFamily="2" charset="2"/>
              </a:rPr>
              <a:t> </a:t>
            </a:r>
            <a:r>
              <a:rPr lang="de-DE" sz="1200" b="1" dirty="0" err="1">
                <a:latin typeface="+mn-lt"/>
                <a:sym typeface="Wingdings" panose="05000000000000000000" pitchFamily="2" charset="2"/>
              </a:rPr>
              <a:t>potentiel</a:t>
            </a:r>
            <a:r>
              <a:rPr lang="de-DE" sz="1200" b="1" dirty="0">
                <a:latin typeface="+mn-lt"/>
                <a:sym typeface="Wingdings" panose="05000000000000000000" pitchFamily="2" charset="2"/>
              </a:rPr>
              <a:t> de </a:t>
            </a:r>
            <a:r>
              <a:rPr lang="de-DE" sz="1200" b="1" dirty="0" err="1">
                <a:latin typeface="+mn-lt"/>
                <a:sym typeface="Wingdings" panose="05000000000000000000" pitchFamily="2" charset="2"/>
              </a:rPr>
              <a:t>développement</a:t>
            </a:r>
            <a:endParaRPr lang="de-DE" sz="1200" b="1" dirty="0">
              <a:latin typeface="+mn-lt"/>
              <a:sym typeface="Wingdings" panose="05000000000000000000" pitchFamily="2" charset="2"/>
            </a:endParaRPr>
          </a:p>
          <a:p>
            <a:pPr marL="171450" indent="-171450">
              <a:buFont typeface="Wingdings" panose="05000000000000000000" pitchFamily="2" charset="2"/>
              <a:buChar char="à"/>
            </a:pPr>
            <a:endParaRPr lang="de-DE" sz="1200" b="1" dirty="0">
              <a:latin typeface="+mn-lt"/>
              <a:sym typeface="Wingdings" panose="05000000000000000000" pitchFamily="2" charset="2"/>
            </a:endParaRPr>
          </a:p>
          <a:p>
            <a:pPr marL="171450" indent="-171450">
              <a:buFont typeface="Wingdings" panose="05000000000000000000" pitchFamily="2" charset="2"/>
              <a:buChar char="à"/>
            </a:pPr>
            <a:r>
              <a:rPr lang="de-DE" sz="1200" b="1" dirty="0">
                <a:latin typeface="+mn-lt"/>
                <a:sym typeface="Wingdings" panose="05000000000000000000" pitchFamily="2" charset="2"/>
              </a:rPr>
              <a:t>Attention: les </a:t>
            </a:r>
            <a:r>
              <a:rPr lang="de-DE" sz="1200" b="1" dirty="0" err="1">
                <a:latin typeface="+mn-lt"/>
                <a:sym typeface="Wingdings" panose="05000000000000000000" pitchFamily="2" charset="2"/>
              </a:rPr>
              <a:t>bâtiments</a:t>
            </a:r>
            <a:r>
              <a:rPr lang="de-DE" sz="1200" b="1" dirty="0">
                <a:latin typeface="+mn-lt"/>
                <a:sym typeface="Wingdings" panose="05000000000000000000" pitchFamily="2" charset="2"/>
              </a:rPr>
              <a:t> ne </a:t>
            </a:r>
            <a:r>
              <a:rPr lang="de-DE" sz="1200" b="1" dirty="0" err="1">
                <a:latin typeface="+mn-lt"/>
                <a:sym typeface="Wingdings" panose="05000000000000000000" pitchFamily="2" charset="2"/>
              </a:rPr>
              <a:t>sont</a:t>
            </a:r>
            <a:r>
              <a:rPr lang="de-DE" sz="1200" b="1" dirty="0">
                <a:latin typeface="+mn-lt"/>
                <a:sym typeface="Wingdings" panose="05000000000000000000" pitchFamily="2" charset="2"/>
              </a:rPr>
              <a:t> </a:t>
            </a:r>
            <a:r>
              <a:rPr lang="de-DE" sz="1200" b="1" dirty="0" err="1">
                <a:latin typeface="+mn-lt"/>
                <a:sym typeface="Wingdings" panose="05000000000000000000" pitchFamily="2" charset="2"/>
              </a:rPr>
              <a:t>pas</a:t>
            </a:r>
            <a:r>
              <a:rPr lang="de-DE" sz="1200" b="1" dirty="0">
                <a:latin typeface="+mn-lt"/>
                <a:sym typeface="Wingdings" panose="05000000000000000000" pitchFamily="2" charset="2"/>
              </a:rPr>
              <a:t> des </a:t>
            </a:r>
            <a:r>
              <a:rPr lang="de-DE" sz="1200" b="1" dirty="0" err="1">
                <a:latin typeface="+mn-lt"/>
                <a:sym typeface="Wingdings" panose="05000000000000000000" pitchFamily="2" charset="2"/>
              </a:rPr>
              <a:t>décharges</a:t>
            </a:r>
            <a:r>
              <a:rPr lang="de-DE" sz="1200" b="1" dirty="0">
                <a:latin typeface="+mn-lt"/>
                <a:sym typeface="Wingdings" panose="05000000000000000000" pitchFamily="2" charset="2"/>
              </a:rPr>
              <a:t>. Vision à </a:t>
            </a:r>
            <a:r>
              <a:rPr lang="de-DE" sz="1200" b="1" dirty="0" err="1">
                <a:latin typeface="+mn-lt"/>
                <a:sym typeface="Wingdings" panose="05000000000000000000" pitchFamily="2" charset="2"/>
              </a:rPr>
              <a:t>long</a:t>
            </a:r>
            <a:r>
              <a:rPr lang="de-DE" sz="1200" b="1" dirty="0">
                <a:latin typeface="+mn-lt"/>
                <a:sym typeface="Wingdings" panose="05000000000000000000" pitchFamily="2" charset="2"/>
              </a:rPr>
              <a:t> </a:t>
            </a:r>
            <a:r>
              <a:rPr lang="de-DE" sz="1200" b="1" dirty="0" err="1">
                <a:latin typeface="+mn-lt"/>
                <a:sym typeface="Wingdings" panose="05000000000000000000" pitchFamily="2" charset="2"/>
              </a:rPr>
              <a:t>terme</a:t>
            </a:r>
            <a:r>
              <a:rPr lang="de-DE" sz="1200" b="1" dirty="0">
                <a:latin typeface="+mn-lt"/>
                <a:sym typeface="Wingdings" panose="05000000000000000000" pitchFamily="2" charset="2"/>
              </a:rPr>
              <a:t>! </a:t>
            </a:r>
          </a:p>
          <a:p>
            <a:pPr algn="ctr"/>
            <a:endParaRPr lang="de-DE" sz="1200" b="1" dirty="0">
              <a:latin typeface="+mn-lt"/>
              <a:sym typeface="Wingdings" panose="05000000000000000000" pitchFamily="2" charset="2"/>
            </a:endParaRPr>
          </a:p>
        </p:txBody>
      </p:sp>
      <p:sp>
        <p:nvSpPr>
          <p:cNvPr id="12" name="Abgerundete rechteckige Legende 12">
            <a:extLst>
              <a:ext uri="{FF2B5EF4-FFF2-40B4-BE49-F238E27FC236}">
                <a16:creationId xmlns:a16="http://schemas.microsoft.com/office/drawing/2014/main" id="{06E15138-8F64-44C0-97C8-156ED31507E8}"/>
              </a:ext>
            </a:extLst>
          </p:cNvPr>
          <p:cNvSpPr/>
          <p:nvPr/>
        </p:nvSpPr>
        <p:spPr bwMode="auto">
          <a:xfrm>
            <a:off x="750955" y="2853593"/>
            <a:ext cx="1897647" cy="1284985"/>
          </a:xfrm>
          <a:prstGeom prst="wedgeRectCallout">
            <a:avLst>
              <a:gd name="adj1" fmla="val 69786"/>
              <a:gd name="adj2" fmla="val 5765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68580" tIns="34290" rIns="35100" bIns="34290" numCol="1" rtlCol="0" anchor="t" anchorCtr="0" compatLnSpc="1">
            <a:prstTxWarp prst="textNoShape">
              <a:avLst/>
            </a:prstTxWarp>
          </a:bodyPr>
          <a:lstStyle/>
          <a:p>
            <a:pPr algn="ctr"/>
            <a:r>
              <a:rPr lang="fr-CH" sz="1200" b="1" dirty="0">
                <a:latin typeface="+mn-lt"/>
              </a:rPr>
              <a:t>Exclure les polluants </a:t>
            </a:r>
            <a:r>
              <a:rPr lang="fr-CH" sz="1200" dirty="0">
                <a:latin typeface="+mn-lt"/>
              </a:rPr>
              <a:t>du cycle des matériaux</a:t>
            </a:r>
          </a:p>
          <a:p>
            <a:pPr algn="ctr"/>
            <a:endParaRPr lang="fr-CH" sz="1200" b="1" dirty="0">
              <a:latin typeface="+mn-lt"/>
              <a:sym typeface="Wingdings" panose="05000000000000000000" pitchFamily="2" charset="2"/>
            </a:endParaRPr>
          </a:p>
          <a:p>
            <a:pPr algn="ctr"/>
            <a:r>
              <a:rPr lang="fr-CH" sz="1200" b="1" dirty="0">
                <a:latin typeface="+mn-lt"/>
                <a:sym typeface="Wingdings" panose="05000000000000000000" pitchFamily="2" charset="2"/>
              </a:rPr>
              <a:t> Optimisation de l’utilisation des décharges</a:t>
            </a:r>
            <a:endParaRPr lang="de-DE" sz="1200" dirty="0">
              <a:latin typeface="+mn-lt"/>
            </a:endParaRPr>
          </a:p>
        </p:txBody>
      </p:sp>
    </p:spTree>
    <p:extLst>
      <p:ext uri="{BB962C8B-B14F-4D97-AF65-F5344CB8AC3E}">
        <p14:creationId xmlns:p14="http://schemas.microsoft.com/office/powerpoint/2010/main" val="29179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E11ED-8808-5989-B227-3FED164B109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383E5D0-A141-237F-8021-165A6167AFBA}"/>
              </a:ext>
            </a:extLst>
          </p:cNvPr>
          <p:cNvSpPr>
            <a:spLocks noGrp="1"/>
          </p:cNvSpPr>
          <p:nvPr>
            <p:ph type="sldNum" sz="quarter" idx="11"/>
          </p:nvPr>
        </p:nvSpPr>
        <p:spPr/>
        <p:txBody>
          <a:bodyPr/>
          <a:lstStyle/>
          <a:p>
            <a:fld id="{7D21FFDD-132D-4B5B-AD6B-BCC06A41D268}" type="slidenum">
              <a:rPr lang="de-CH" smtClean="0"/>
              <a:pPr/>
              <a:t>14</a:t>
            </a:fld>
            <a:endParaRPr lang="de-CH" dirty="0"/>
          </a:p>
        </p:txBody>
      </p:sp>
      <p:sp>
        <p:nvSpPr>
          <p:cNvPr id="4" name="Titel 3">
            <a:extLst>
              <a:ext uri="{FF2B5EF4-FFF2-40B4-BE49-F238E27FC236}">
                <a16:creationId xmlns:a16="http://schemas.microsoft.com/office/drawing/2014/main" id="{968D61F0-EC57-C1E7-58C3-3F29A8923044}"/>
              </a:ext>
            </a:extLst>
          </p:cNvPr>
          <p:cNvSpPr>
            <a:spLocks noGrp="1"/>
          </p:cNvSpPr>
          <p:nvPr>
            <p:ph type="title"/>
          </p:nvPr>
        </p:nvSpPr>
        <p:spPr>
          <a:xfrm>
            <a:off x="1295401" y="209121"/>
            <a:ext cx="7561662" cy="982370"/>
          </a:xfrm>
        </p:spPr>
        <p:txBody>
          <a:bodyPr/>
          <a:lstStyle/>
          <a:p>
            <a:r>
              <a:rPr lang="fr-FR" sz="2800" b="1" dirty="0"/>
              <a:t>Obstacles à l’utilisation de matériaux respectueux de l'environnement</a:t>
            </a:r>
            <a:endParaRPr lang="fr-FR" sz="2800" dirty="0"/>
          </a:p>
        </p:txBody>
      </p:sp>
      <p:sp>
        <p:nvSpPr>
          <p:cNvPr id="6" name="Inhaltsplatzhalter 1">
            <a:extLst>
              <a:ext uri="{FF2B5EF4-FFF2-40B4-BE49-F238E27FC236}">
                <a16:creationId xmlns:a16="http://schemas.microsoft.com/office/drawing/2014/main" id="{CFE031FC-BB75-C648-452E-454680BD4C34}"/>
              </a:ext>
            </a:extLst>
          </p:cNvPr>
          <p:cNvSpPr>
            <a:spLocks noGrp="1"/>
          </p:cNvSpPr>
          <p:nvPr>
            <p:ph sz="quarter" idx="10"/>
          </p:nvPr>
        </p:nvSpPr>
        <p:spPr>
          <a:xfrm>
            <a:off x="5316675" y="1330719"/>
            <a:ext cx="3544826" cy="3285427"/>
          </a:xfrm>
        </p:spPr>
        <p:txBody>
          <a:bodyPr/>
          <a:lstStyle/>
          <a:p>
            <a:pPr>
              <a:lnSpc>
                <a:spcPct val="107000"/>
              </a:lnSpc>
              <a:spcAft>
                <a:spcPts val="600"/>
              </a:spcAft>
            </a:pPr>
            <a:r>
              <a:rPr lang="fr-FR" sz="1600" kern="100" dirty="0">
                <a:solidFill>
                  <a:srgbClr val="000000"/>
                </a:solidFill>
                <a:cs typeface="Times New Roman" panose="02020603050405020304" pitchFamily="18" charset="0"/>
              </a:rPr>
              <a:t>Coûts supplémentaires partiels (référence aux innovations/réduction des coûts)</a:t>
            </a:r>
          </a:p>
          <a:p>
            <a:pPr marL="200660" indent="-200660">
              <a:lnSpc>
                <a:spcPct val="107000"/>
              </a:lnSpc>
              <a:spcAft>
                <a:spcPts val="600"/>
              </a:spcAft>
            </a:pPr>
            <a:r>
              <a:rPr lang="fr-FR" sz="1600" kern="100" dirty="0">
                <a:solidFill>
                  <a:srgbClr val="000000"/>
                </a:solidFill>
                <a:cs typeface="Times New Roman" panose="02020603050405020304" pitchFamily="18" charset="0"/>
              </a:rPr>
              <a:t>Demande partiellement manquante</a:t>
            </a:r>
            <a:endParaRPr lang="fr-FR" sz="1600" kern="100" dirty="0">
              <a:solidFill>
                <a:srgbClr val="000000"/>
              </a:solidFill>
              <a:cs typeface="Arial"/>
            </a:endParaRPr>
          </a:p>
          <a:p>
            <a:pPr marL="200660" indent="-200660">
              <a:lnSpc>
                <a:spcPct val="107000"/>
              </a:lnSpc>
              <a:spcAft>
                <a:spcPts val="600"/>
              </a:spcAft>
            </a:pPr>
            <a:r>
              <a:rPr lang="fr-FR" sz="1600" kern="100" dirty="0">
                <a:solidFill>
                  <a:srgbClr val="000000"/>
                </a:solidFill>
                <a:cs typeface="Times New Roman" panose="02020603050405020304" pitchFamily="18" charset="0"/>
              </a:rPr>
              <a:t>Peu de connaissances, de sensibilisation et de conseil</a:t>
            </a:r>
            <a:endParaRPr lang="fr-FR" sz="1600" kern="100" dirty="0">
              <a:solidFill>
                <a:srgbClr val="000000"/>
              </a:solidFill>
              <a:cs typeface="Arial"/>
            </a:endParaRPr>
          </a:p>
          <a:p>
            <a:pPr marL="200660" indent="-200660">
              <a:lnSpc>
                <a:spcPct val="107000"/>
              </a:lnSpc>
              <a:spcAft>
                <a:spcPts val="600"/>
              </a:spcAft>
            </a:pPr>
            <a:r>
              <a:rPr lang="fr-FR" sz="1600" kern="100" dirty="0">
                <a:solidFill>
                  <a:srgbClr val="000000"/>
                </a:solidFill>
                <a:cs typeface="Times New Roman" panose="02020603050405020304" pitchFamily="18" charset="0"/>
              </a:rPr>
              <a:t>D'autres processus / logistiques</a:t>
            </a:r>
            <a:endParaRPr lang="fr-FR" sz="1600" kern="100" dirty="0">
              <a:solidFill>
                <a:srgbClr val="000000"/>
              </a:solidFill>
              <a:cs typeface="Arial"/>
            </a:endParaRPr>
          </a:p>
          <a:p>
            <a:pPr>
              <a:lnSpc>
                <a:spcPct val="107000"/>
              </a:lnSpc>
              <a:spcAft>
                <a:spcPts val="600"/>
              </a:spcAft>
            </a:pPr>
            <a:r>
              <a:rPr lang="fr-FR" sz="1600" kern="100" dirty="0">
                <a:solidFill>
                  <a:srgbClr val="000000"/>
                </a:solidFill>
                <a:cs typeface="Times New Roman" panose="02020603050405020304" pitchFamily="18" charset="0"/>
              </a:rPr>
              <a:t>Habitudes et scepticisme</a:t>
            </a:r>
          </a:p>
          <a:p>
            <a:pPr>
              <a:lnSpc>
                <a:spcPct val="107000"/>
              </a:lnSpc>
              <a:spcAft>
                <a:spcPts val="600"/>
              </a:spcAft>
            </a:pPr>
            <a:r>
              <a:rPr lang="fr-FR" sz="1600" kern="100" dirty="0">
                <a:solidFill>
                  <a:srgbClr val="000000"/>
                </a:solidFill>
                <a:cs typeface="Times New Roman" panose="02020603050405020304" pitchFamily="18" charset="0"/>
              </a:rPr>
              <a:t>Protection des monuments / sites</a:t>
            </a:r>
          </a:p>
          <a:p>
            <a:pPr>
              <a:lnSpc>
                <a:spcPct val="107000"/>
              </a:lnSpc>
              <a:spcAft>
                <a:spcPts val="600"/>
              </a:spcAft>
            </a:pPr>
            <a:r>
              <a:rPr lang="fr-FR" sz="1600" kern="100" dirty="0">
                <a:solidFill>
                  <a:srgbClr val="000000"/>
                </a:solidFill>
                <a:cs typeface="Times New Roman" panose="02020603050405020304" pitchFamily="18" charset="0"/>
              </a:rPr>
              <a:t>Normes</a:t>
            </a:r>
            <a:endParaRPr lang="de-CH" sz="1600" dirty="0">
              <a:cs typeface="Arial"/>
            </a:endParaRPr>
          </a:p>
          <a:p>
            <a:endParaRPr lang="de-CH" dirty="0">
              <a:cs typeface="Arial"/>
            </a:endParaRPr>
          </a:p>
          <a:p>
            <a:endParaRPr lang="de-CH" dirty="0">
              <a:cs typeface="Arial"/>
            </a:endParaRPr>
          </a:p>
        </p:txBody>
      </p:sp>
      <p:grpSp>
        <p:nvGrpSpPr>
          <p:cNvPr id="191" name="Gruppieren 190">
            <a:extLst>
              <a:ext uri="{FF2B5EF4-FFF2-40B4-BE49-F238E27FC236}">
                <a16:creationId xmlns:a16="http://schemas.microsoft.com/office/drawing/2014/main" id="{A55079B3-7931-D0E3-0A54-29A6E92DE937}"/>
              </a:ext>
            </a:extLst>
          </p:cNvPr>
          <p:cNvGrpSpPr/>
          <p:nvPr/>
        </p:nvGrpSpPr>
        <p:grpSpPr>
          <a:xfrm>
            <a:off x="923363" y="1265813"/>
            <a:ext cx="4335930" cy="3285427"/>
            <a:chOff x="1048871" y="1265813"/>
            <a:chExt cx="4335930" cy="3285427"/>
          </a:xfrm>
        </p:grpSpPr>
        <p:pic>
          <p:nvPicPr>
            <p:cNvPr id="184" name="Grafik 183">
              <a:extLst>
                <a:ext uri="{FF2B5EF4-FFF2-40B4-BE49-F238E27FC236}">
                  <a16:creationId xmlns:a16="http://schemas.microsoft.com/office/drawing/2014/main" id="{DB7F7FEA-6CBD-E1B6-456D-72B6266AD7F6}"/>
                </a:ext>
              </a:extLst>
            </p:cNvPr>
            <p:cNvPicPr>
              <a:picLocks noChangeAspect="1"/>
            </p:cNvPicPr>
            <p:nvPr/>
          </p:nvPicPr>
          <p:blipFill>
            <a:blip r:embed="rId3"/>
            <a:srcRect l="56633" t="92935" b="3352"/>
            <a:stretch/>
          </p:blipFill>
          <p:spPr>
            <a:xfrm>
              <a:off x="3279362" y="4423468"/>
              <a:ext cx="1914769" cy="127772"/>
            </a:xfrm>
            <a:prstGeom prst="rect">
              <a:avLst/>
            </a:prstGeom>
          </p:spPr>
        </p:pic>
        <p:grpSp>
          <p:nvGrpSpPr>
            <p:cNvPr id="186" name="Gruppieren 185">
              <a:extLst>
                <a:ext uri="{FF2B5EF4-FFF2-40B4-BE49-F238E27FC236}">
                  <a16:creationId xmlns:a16="http://schemas.microsoft.com/office/drawing/2014/main" id="{A71DE487-6C30-8C9C-864E-746806DB58C1}"/>
                </a:ext>
              </a:extLst>
            </p:cNvPr>
            <p:cNvGrpSpPr/>
            <p:nvPr/>
          </p:nvGrpSpPr>
          <p:grpSpPr>
            <a:xfrm>
              <a:off x="2238689" y="4277914"/>
              <a:ext cx="747219" cy="271743"/>
              <a:chOff x="1130496" y="4196781"/>
              <a:chExt cx="812337" cy="316627"/>
            </a:xfrm>
          </p:grpSpPr>
          <p:pic>
            <p:nvPicPr>
              <p:cNvPr id="11" name="Grafik 10">
                <a:extLst>
                  <a:ext uri="{FF2B5EF4-FFF2-40B4-BE49-F238E27FC236}">
                    <a16:creationId xmlns:a16="http://schemas.microsoft.com/office/drawing/2014/main" id="{6DA1BB2E-7C45-39A7-E1CE-33F7BE7F4DCF}"/>
                  </a:ext>
                </a:extLst>
              </p:cNvPr>
              <p:cNvPicPr>
                <a:picLocks noChangeAspect="1"/>
              </p:cNvPicPr>
              <p:nvPr/>
            </p:nvPicPr>
            <p:blipFill>
              <a:blip r:embed="rId3"/>
              <a:srcRect l="28294" t="90700" r="55255" b="2873"/>
              <a:stretch/>
            </p:blipFill>
            <p:spPr>
              <a:xfrm>
                <a:off x="1130496" y="4275792"/>
                <a:ext cx="728134" cy="237616"/>
              </a:xfrm>
              <a:prstGeom prst="rect">
                <a:avLst/>
              </a:prstGeom>
            </p:spPr>
          </p:pic>
          <p:sp>
            <p:nvSpPr>
              <p:cNvPr id="185" name="Rechteck 184">
                <a:extLst>
                  <a:ext uri="{FF2B5EF4-FFF2-40B4-BE49-F238E27FC236}">
                    <a16:creationId xmlns:a16="http://schemas.microsoft.com/office/drawing/2014/main" id="{C5A3CE57-E958-8A3D-2B61-F8C3C8D15EBC}"/>
                  </a:ext>
                </a:extLst>
              </p:cNvPr>
              <p:cNvSpPr/>
              <p:nvPr/>
            </p:nvSpPr>
            <p:spPr>
              <a:xfrm rot="1844989">
                <a:off x="1625137" y="4196781"/>
                <a:ext cx="317696" cy="154793"/>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grpSp>
        <p:pic>
          <p:nvPicPr>
            <p:cNvPr id="8" name="Grafik 7">
              <a:extLst>
                <a:ext uri="{FF2B5EF4-FFF2-40B4-BE49-F238E27FC236}">
                  <a16:creationId xmlns:a16="http://schemas.microsoft.com/office/drawing/2014/main" id="{D4699BC5-714C-94DE-28FC-2B6742A91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71" y="1265813"/>
              <a:ext cx="4335930" cy="2991377"/>
            </a:xfrm>
            <a:prstGeom prst="rect">
              <a:avLst/>
            </a:prstGeom>
          </p:spPr>
        </p:pic>
        <p:cxnSp>
          <p:nvCxnSpPr>
            <p:cNvPr id="14" name="Gerader Verbinder 13">
              <a:extLst>
                <a:ext uri="{FF2B5EF4-FFF2-40B4-BE49-F238E27FC236}">
                  <a16:creationId xmlns:a16="http://schemas.microsoft.com/office/drawing/2014/main" id="{B396E416-9549-E036-CD51-528C53EDCFAE}"/>
                </a:ext>
              </a:extLst>
            </p:cNvPr>
            <p:cNvCxnSpPr>
              <a:cxnSpLocks/>
            </p:cNvCxnSpPr>
            <p:nvPr/>
          </p:nvCxnSpPr>
          <p:spPr>
            <a:xfrm>
              <a:off x="2893184" y="4350080"/>
              <a:ext cx="642171" cy="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20" name="Gerader Verbinder 19">
              <a:extLst>
                <a:ext uri="{FF2B5EF4-FFF2-40B4-BE49-F238E27FC236}">
                  <a16:creationId xmlns:a16="http://schemas.microsoft.com/office/drawing/2014/main" id="{32CE81BE-3972-C86A-3F0A-781032F9601D}"/>
                </a:ext>
              </a:extLst>
            </p:cNvPr>
            <p:cNvCxnSpPr>
              <a:cxnSpLocks/>
            </p:cNvCxnSpPr>
            <p:nvPr/>
          </p:nvCxnSpPr>
          <p:spPr>
            <a:xfrm>
              <a:off x="2301952" y="4098190"/>
              <a:ext cx="591231" cy="25189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41F7A45F-49A9-1654-B028-7CE6D91F2992}"/>
                </a:ext>
              </a:extLst>
            </p:cNvPr>
            <p:cNvCxnSpPr>
              <a:cxnSpLocks/>
            </p:cNvCxnSpPr>
            <p:nvPr/>
          </p:nvCxnSpPr>
          <p:spPr>
            <a:xfrm flipV="1">
              <a:off x="2893184" y="3412003"/>
              <a:ext cx="204872" cy="938075"/>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34" name="Gerader Verbinder 33">
              <a:extLst>
                <a:ext uri="{FF2B5EF4-FFF2-40B4-BE49-F238E27FC236}">
                  <a16:creationId xmlns:a16="http://schemas.microsoft.com/office/drawing/2014/main" id="{80979C2F-EB23-7F70-9C1A-61C17797905B}"/>
                </a:ext>
              </a:extLst>
            </p:cNvPr>
            <p:cNvCxnSpPr>
              <a:cxnSpLocks/>
            </p:cNvCxnSpPr>
            <p:nvPr/>
          </p:nvCxnSpPr>
          <p:spPr>
            <a:xfrm flipH="1" flipV="1">
              <a:off x="3407771" y="3818778"/>
              <a:ext cx="127583" cy="531301"/>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44" name="Gerader Verbinder 43">
              <a:extLst>
                <a:ext uri="{FF2B5EF4-FFF2-40B4-BE49-F238E27FC236}">
                  <a16:creationId xmlns:a16="http://schemas.microsoft.com/office/drawing/2014/main" id="{7820568F-AB0C-6D0D-3932-966613CD08E4}"/>
                </a:ext>
              </a:extLst>
            </p:cNvPr>
            <p:cNvCxnSpPr>
              <a:cxnSpLocks/>
            </p:cNvCxnSpPr>
            <p:nvPr/>
          </p:nvCxnSpPr>
          <p:spPr>
            <a:xfrm flipV="1">
              <a:off x="3535355" y="4098190"/>
              <a:ext cx="585689" cy="251889"/>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49" name="Gerader Verbinder 48">
              <a:extLst>
                <a:ext uri="{FF2B5EF4-FFF2-40B4-BE49-F238E27FC236}">
                  <a16:creationId xmlns:a16="http://schemas.microsoft.com/office/drawing/2014/main" id="{5655833D-E014-9600-7614-8C2C95154C0C}"/>
                </a:ext>
              </a:extLst>
            </p:cNvPr>
            <p:cNvCxnSpPr>
              <a:cxnSpLocks/>
            </p:cNvCxnSpPr>
            <p:nvPr/>
          </p:nvCxnSpPr>
          <p:spPr>
            <a:xfrm flipH="1" flipV="1">
              <a:off x="3214269" y="2968600"/>
              <a:ext cx="180834" cy="796951"/>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F8C41013-1063-2FE3-F8A4-EEB4C90A5BEC}"/>
                </a:ext>
              </a:extLst>
            </p:cNvPr>
            <p:cNvCxnSpPr>
              <a:cxnSpLocks/>
            </p:cNvCxnSpPr>
            <p:nvPr/>
          </p:nvCxnSpPr>
          <p:spPr>
            <a:xfrm flipV="1">
              <a:off x="3102401" y="2968600"/>
              <a:ext cx="101197" cy="449198"/>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55" name="Gerader Verbinder 54">
              <a:extLst>
                <a:ext uri="{FF2B5EF4-FFF2-40B4-BE49-F238E27FC236}">
                  <a16:creationId xmlns:a16="http://schemas.microsoft.com/office/drawing/2014/main" id="{AB0D1FC6-22B4-B418-74CD-E86F71291B7A}"/>
                </a:ext>
              </a:extLst>
            </p:cNvPr>
            <p:cNvCxnSpPr>
              <a:cxnSpLocks/>
            </p:cNvCxnSpPr>
            <p:nvPr/>
          </p:nvCxnSpPr>
          <p:spPr>
            <a:xfrm flipV="1">
              <a:off x="2301952" y="2968600"/>
              <a:ext cx="880346" cy="1135322"/>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56" name="Gerader Verbinder 55">
              <a:extLst>
                <a:ext uri="{FF2B5EF4-FFF2-40B4-BE49-F238E27FC236}">
                  <a16:creationId xmlns:a16="http://schemas.microsoft.com/office/drawing/2014/main" id="{842225EC-A682-FF8C-4C64-DB942B1F3E1C}"/>
                </a:ext>
              </a:extLst>
            </p:cNvPr>
            <p:cNvCxnSpPr>
              <a:cxnSpLocks/>
            </p:cNvCxnSpPr>
            <p:nvPr/>
          </p:nvCxnSpPr>
          <p:spPr>
            <a:xfrm flipV="1">
              <a:off x="1874324" y="2954588"/>
              <a:ext cx="1299697" cy="706721"/>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59" name="Gerader Verbinder 58">
              <a:extLst>
                <a:ext uri="{FF2B5EF4-FFF2-40B4-BE49-F238E27FC236}">
                  <a16:creationId xmlns:a16="http://schemas.microsoft.com/office/drawing/2014/main" id="{07B069C0-02D0-F257-9710-EBE57853CBEE}"/>
                </a:ext>
              </a:extLst>
            </p:cNvPr>
            <p:cNvCxnSpPr>
              <a:cxnSpLocks/>
            </p:cNvCxnSpPr>
            <p:nvPr/>
          </p:nvCxnSpPr>
          <p:spPr>
            <a:xfrm flipV="1">
              <a:off x="1683112" y="2954604"/>
              <a:ext cx="1398384" cy="132181"/>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62" name="Gerader Verbinder 61">
              <a:extLst>
                <a:ext uri="{FF2B5EF4-FFF2-40B4-BE49-F238E27FC236}">
                  <a16:creationId xmlns:a16="http://schemas.microsoft.com/office/drawing/2014/main" id="{2FAF386C-BCB8-9937-9A0B-2D5129B83609}"/>
                </a:ext>
              </a:extLst>
            </p:cNvPr>
            <p:cNvCxnSpPr>
              <a:cxnSpLocks/>
            </p:cNvCxnSpPr>
            <p:nvPr/>
          </p:nvCxnSpPr>
          <p:spPr>
            <a:xfrm>
              <a:off x="1746785" y="2498128"/>
              <a:ext cx="1324159" cy="397601"/>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64" name="Gerader Verbinder 63">
              <a:extLst>
                <a:ext uri="{FF2B5EF4-FFF2-40B4-BE49-F238E27FC236}">
                  <a16:creationId xmlns:a16="http://schemas.microsoft.com/office/drawing/2014/main" id="{F4659D22-8F0A-5F09-9D61-31B7A62CAAC8}"/>
                </a:ext>
              </a:extLst>
            </p:cNvPr>
            <p:cNvCxnSpPr>
              <a:cxnSpLocks/>
            </p:cNvCxnSpPr>
            <p:nvPr/>
          </p:nvCxnSpPr>
          <p:spPr>
            <a:xfrm>
              <a:off x="2059782" y="1971268"/>
              <a:ext cx="1091954" cy="920927"/>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66" name="Gerader Verbinder 65">
              <a:extLst>
                <a:ext uri="{FF2B5EF4-FFF2-40B4-BE49-F238E27FC236}">
                  <a16:creationId xmlns:a16="http://schemas.microsoft.com/office/drawing/2014/main" id="{AEEE665A-2969-4F01-59AC-DFBF4BF5B467}"/>
                </a:ext>
              </a:extLst>
            </p:cNvPr>
            <p:cNvCxnSpPr>
              <a:cxnSpLocks/>
            </p:cNvCxnSpPr>
            <p:nvPr/>
          </p:nvCxnSpPr>
          <p:spPr>
            <a:xfrm>
              <a:off x="2575816" y="1615459"/>
              <a:ext cx="627782" cy="1320432"/>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68" name="Gerader Verbinder 67">
              <a:extLst>
                <a:ext uri="{FF2B5EF4-FFF2-40B4-BE49-F238E27FC236}">
                  <a16:creationId xmlns:a16="http://schemas.microsoft.com/office/drawing/2014/main" id="{9B45C149-2B03-CA44-72D7-6F7ABA3995B5}"/>
                </a:ext>
              </a:extLst>
            </p:cNvPr>
            <p:cNvCxnSpPr>
              <a:cxnSpLocks/>
            </p:cNvCxnSpPr>
            <p:nvPr/>
          </p:nvCxnSpPr>
          <p:spPr>
            <a:xfrm>
              <a:off x="3207225" y="1524816"/>
              <a:ext cx="2811" cy="816077"/>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71" name="Gerader Verbinder 70">
              <a:extLst>
                <a:ext uri="{FF2B5EF4-FFF2-40B4-BE49-F238E27FC236}">
                  <a16:creationId xmlns:a16="http://schemas.microsoft.com/office/drawing/2014/main" id="{ABD004AB-474E-35EB-3EC6-A875CED31499}"/>
                </a:ext>
              </a:extLst>
            </p:cNvPr>
            <p:cNvCxnSpPr>
              <a:cxnSpLocks/>
            </p:cNvCxnSpPr>
            <p:nvPr/>
          </p:nvCxnSpPr>
          <p:spPr>
            <a:xfrm flipH="1">
              <a:off x="3222129" y="1623523"/>
              <a:ext cx="612894" cy="1268672"/>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73" name="Gerader Verbinder 72">
              <a:extLst>
                <a:ext uri="{FF2B5EF4-FFF2-40B4-BE49-F238E27FC236}">
                  <a16:creationId xmlns:a16="http://schemas.microsoft.com/office/drawing/2014/main" id="{CDBA47F9-9BE5-C470-A53A-A951A4C732A4}"/>
                </a:ext>
              </a:extLst>
            </p:cNvPr>
            <p:cNvCxnSpPr>
              <a:cxnSpLocks/>
            </p:cNvCxnSpPr>
            <p:nvPr/>
          </p:nvCxnSpPr>
          <p:spPr>
            <a:xfrm flipH="1">
              <a:off x="3639240" y="1994910"/>
              <a:ext cx="697299" cy="580093"/>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76" name="Gerader Verbinder 75">
              <a:extLst>
                <a:ext uri="{FF2B5EF4-FFF2-40B4-BE49-F238E27FC236}">
                  <a16:creationId xmlns:a16="http://schemas.microsoft.com/office/drawing/2014/main" id="{2CE16F12-5A78-30B3-AF6C-28624262B986}"/>
                </a:ext>
              </a:extLst>
            </p:cNvPr>
            <p:cNvCxnSpPr>
              <a:cxnSpLocks/>
            </p:cNvCxnSpPr>
            <p:nvPr/>
          </p:nvCxnSpPr>
          <p:spPr>
            <a:xfrm flipH="1">
              <a:off x="3262174" y="2494251"/>
              <a:ext cx="1413204" cy="428574"/>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78" name="Gerader Verbinder 77">
              <a:extLst>
                <a:ext uri="{FF2B5EF4-FFF2-40B4-BE49-F238E27FC236}">
                  <a16:creationId xmlns:a16="http://schemas.microsoft.com/office/drawing/2014/main" id="{86A194EA-063E-0172-1B79-325D7A49B4BD}"/>
                </a:ext>
              </a:extLst>
            </p:cNvPr>
            <p:cNvCxnSpPr>
              <a:cxnSpLocks/>
            </p:cNvCxnSpPr>
            <p:nvPr/>
          </p:nvCxnSpPr>
          <p:spPr>
            <a:xfrm flipH="1" flipV="1">
              <a:off x="3264728" y="2948480"/>
              <a:ext cx="1450695" cy="138304"/>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1350F19E-E55D-6761-4AFD-D350B8C6496B}"/>
                </a:ext>
              </a:extLst>
            </p:cNvPr>
            <p:cNvCxnSpPr>
              <a:cxnSpLocks/>
            </p:cNvCxnSpPr>
            <p:nvPr/>
          </p:nvCxnSpPr>
          <p:spPr>
            <a:xfrm flipH="1" flipV="1">
              <a:off x="3222129" y="2944800"/>
              <a:ext cx="1294308" cy="707570"/>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82" name="Gerader Verbinder 81">
              <a:extLst>
                <a:ext uri="{FF2B5EF4-FFF2-40B4-BE49-F238E27FC236}">
                  <a16:creationId xmlns:a16="http://schemas.microsoft.com/office/drawing/2014/main" id="{0B26DA34-8B1C-BE25-4E50-808FF7017CDB}"/>
                </a:ext>
              </a:extLst>
            </p:cNvPr>
            <p:cNvCxnSpPr>
              <a:cxnSpLocks/>
            </p:cNvCxnSpPr>
            <p:nvPr/>
          </p:nvCxnSpPr>
          <p:spPr>
            <a:xfrm flipH="1" flipV="1">
              <a:off x="3243428" y="2985085"/>
              <a:ext cx="873480" cy="1127614"/>
            </a:xfrm>
            <a:prstGeom prst="line">
              <a:avLst/>
            </a:prstGeom>
            <a:ln>
              <a:solidFill>
                <a:srgbClr val="C2C2C2"/>
              </a:solidFill>
            </a:ln>
          </p:spPr>
          <p:style>
            <a:lnRef idx="1">
              <a:schemeClr val="dk1"/>
            </a:lnRef>
            <a:fillRef idx="0">
              <a:schemeClr val="dk1"/>
            </a:fillRef>
            <a:effectRef idx="0">
              <a:schemeClr val="dk1"/>
            </a:effectRef>
            <a:fontRef idx="minor">
              <a:schemeClr val="tx1"/>
            </a:fontRef>
          </p:style>
        </p:cxnSp>
        <p:cxnSp>
          <p:nvCxnSpPr>
            <p:cNvPr id="85" name="Gerader Verbinder 84">
              <a:extLst>
                <a:ext uri="{FF2B5EF4-FFF2-40B4-BE49-F238E27FC236}">
                  <a16:creationId xmlns:a16="http://schemas.microsoft.com/office/drawing/2014/main" id="{55A3A297-3BAC-E9B7-B60F-12F7069E6A81}"/>
                </a:ext>
              </a:extLst>
            </p:cNvPr>
            <p:cNvCxnSpPr>
              <a:cxnSpLocks/>
            </p:cNvCxnSpPr>
            <p:nvPr/>
          </p:nvCxnSpPr>
          <p:spPr>
            <a:xfrm flipV="1">
              <a:off x="4004047" y="3029281"/>
              <a:ext cx="131250" cy="336915"/>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93" name="Gerader Verbinder 92">
              <a:extLst>
                <a:ext uri="{FF2B5EF4-FFF2-40B4-BE49-F238E27FC236}">
                  <a16:creationId xmlns:a16="http://schemas.microsoft.com/office/drawing/2014/main" id="{6769897B-952A-92F6-27A6-EA404ACC4C21}"/>
                </a:ext>
              </a:extLst>
            </p:cNvPr>
            <p:cNvCxnSpPr>
              <a:cxnSpLocks/>
            </p:cNvCxnSpPr>
            <p:nvPr/>
          </p:nvCxnSpPr>
          <p:spPr>
            <a:xfrm flipH="1" flipV="1">
              <a:off x="3384515" y="3029281"/>
              <a:ext cx="405950" cy="65159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97" name="Gerader Verbinder 96">
              <a:extLst>
                <a:ext uri="{FF2B5EF4-FFF2-40B4-BE49-F238E27FC236}">
                  <a16:creationId xmlns:a16="http://schemas.microsoft.com/office/drawing/2014/main" id="{3951482A-E09C-1411-0601-DBC294A0D508}"/>
                </a:ext>
              </a:extLst>
            </p:cNvPr>
            <p:cNvCxnSpPr>
              <a:cxnSpLocks/>
            </p:cNvCxnSpPr>
            <p:nvPr/>
          </p:nvCxnSpPr>
          <p:spPr>
            <a:xfrm flipH="1" flipV="1">
              <a:off x="3100565" y="3412004"/>
              <a:ext cx="316468" cy="38989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05" name="Gerader Verbinder 104">
              <a:extLst>
                <a:ext uri="{FF2B5EF4-FFF2-40B4-BE49-F238E27FC236}">
                  <a16:creationId xmlns:a16="http://schemas.microsoft.com/office/drawing/2014/main" id="{2C717FCE-8FDA-A60B-2644-BD05810C0F26}"/>
                </a:ext>
              </a:extLst>
            </p:cNvPr>
            <p:cNvCxnSpPr>
              <a:cxnSpLocks/>
            </p:cNvCxnSpPr>
            <p:nvPr/>
          </p:nvCxnSpPr>
          <p:spPr>
            <a:xfrm flipH="1">
              <a:off x="3416008" y="3672809"/>
              <a:ext cx="378802" cy="112111"/>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10" name="Gerader Verbinder 109">
              <a:extLst>
                <a:ext uri="{FF2B5EF4-FFF2-40B4-BE49-F238E27FC236}">
                  <a16:creationId xmlns:a16="http://schemas.microsoft.com/office/drawing/2014/main" id="{4A63A023-0F68-A460-2BE3-EDB234B85C4A}"/>
                </a:ext>
              </a:extLst>
            </p:cNvPr>
            <p:cNvCxnSpPr>
              <a:cxnSpLocks/>
            </p:cNvCxnSpPr>
            <p:nvPr/>
          </p:nvCxnSpPr>
          <p:spPr>
            <a:xfrm flipV="1">
              <a:off x="2624877" y="3408062"/>
              <a:ext cx="482243" cy="273679"/>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13" name="Gerader Verbinder 112">
              <a:extLst>
                <a:ext uri="{FF2B5EF4-FFF2-40B4-BE49-F238E27FC236}">
                  <a16:creationId xmlns:a16="http://schemas.microsoft.com/office/drawing/2014/main" id="{DB3C1DFC-C86C-A741-87AC-5696A9052170}"/>
                </a:ext>
              </a:extLst>
            </p:cNvPr>
            <p:cNvCxnSpPr>
              <a:cxnSpLocks/>
            </p:cNvCxnSpPr>
            <p:nvPr/>
          </p:nvCxnSpPr>
          <p:spPr>
            <a:xfrm flipV="1">
              <a:off x="2644073" y="3105658"/>
              <a:ext cx="258532" cy="561562"/>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16" name="Gerader Verbinder 115">
              <a:extLst>
                <a:ext uri="{FF2B5EF4-FFF2-40B4-BE49-F238E27FC236}">
                  <a16:creationId xmlns:a16="http://schemas.microsoft.com/office/drawing/2014/main" id="{7ED19CFD-04BD-28A9-964E-6C8628D5073D}"/>
                </a:ext>
              </a:extLst>
            </p:cNvPr>
            <p:cNvCxnSpPr>
              <a:cxnSpLocks/>
            </p:cNvCxnSpPr>
            <p:nvPr/>
          </p:nvCxnSpPr>
          <p:spPr>
            <a:xfrm>
              <a:off x="2639085" y="2998651"/>
              <a:ext cx="258532" cy="103847"/>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18" name="Gerader Verbinder 117">
              <a:extLst>
                <a:ext uri="{FF2B5EF4-FFF2-40B4-BE49-F238E27FC236}">
                  <a16:creationId xmlns:a16="http://schemas.microsoft.com/office/drawing/2014/main" id="{DA1BE875-2FB9-92C0-B8EF-C5D1C5A5E1AB}"/>
                </a:ext>
              </a:extLst>
            </p:cNvPr>
            <p:cNvCxnSpPr>
              <a:cxnSpLocks/>
            </p:cNvCxnSpPr>
            <p:nvPr/>
          </p:nvCxnSpPr>
          <p:spPr>
            <a:xfrm flipV="1">
              <a:off x="2644073" y="2868320"/>
              <a:ext cx="325133" cy="123294"/>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1" name="Gerader Verbinder 120">
              <a:extLst>
                <a:ext uri="{FF2B5EF4-FFF2-40B4-BE49-F238E27FC236}">
                  <a16:creationId xmlns:a16="http://schemas.microsoft.com/office/drawing/2014/main" id="{BB291F9B-EA1E-DD46-F3F5-8BAF7093C558}"/>
                </a:ext>
              </a:extLst>
            </p:cNvPr>
            <p:cNvCxnSpPr>
              <a:cxnSpLocks/>
            </p:cNvCxnSpPr>
            <p:nvPr/>
          </p:nvCxnSpPr>
          <p:spPr>
            <a:xfrm flipV="1">
              <a:off x="2962441" y="2779060"/>
              <a:ext cx="56017" cy="92005"/>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4" name="Gerader Verbinder 123">
              <a:extLst>
                <a:ext uri="{FF2B5EF4-FFF2-40B4-BE49-F238E27FC236}">
                  <a16:creationId xmlns:a16="http://schemas.microsoft.com/office/drawing/2014/main" id="{552730E2-44FD-DBF8-F83A-E3661AB68A2B}"/>
                </a:ext>
              </a:extLst>
            </p:cNvPr>
            <p:cNvCxnSpPr>
              <a:cxnSpLocks/>
            </p:cNvCxnSpPr>
            <p:nvPr/>
          </p:nvCxnSpPr>
          <p:spPr>
            <a:xfrm flipH="1" flipV="1">
              <a:off x="2999715" y="2506993"/>
              <a:ext cx="18742" cy="275575"/>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8" name="Gerader Verbinder 127">
              <a:extLst>
                <a:ext uri="{FF2B5EF4-FFF2-40B4-BE49-F238E27FC236}">
                  <a16:creationId xmlns:a16="http://schemas.microsoft.com/office/drawing/2014/main" id="{94239318-D9E6-E520-C7B5-69D36E92DB1D}"/>
                </a:ext>
              </a:extLst>
            </p:cNvPr>
            <p:cNvCxnSpPr>
              <a:cxnSpLocks/>
            </p:cNvCxnSpPr>
            <p:nvPr/>
          </p:nvCxnSpPr>
          <p:spPr>
            <a:xfrm flipV="1">
              <a:off x="3000973" y="2315978"/>
              <a:ext cx="207719" cy="196999"/>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32" name="Gerader Verbinder 131">
              <a:extLst>
                <a:ext uri="{FF2B5EF4-FFF2-40B4-BE49-F238E27FC236}">
                  <a16:creationId xmlns:a16="http://schemas.microsoft.com/office/drawing/2014/main" id="{E1170BC1-D61E-9DB1-ED1A-79E46369FAC0}"/>
                </a:ext>
              </a:extLst>
            </p:cNvPr>
            <p:cNvCxnSpPr>
              <a:cxnSpLocks/>
            </p:cNvCxnSpPr>
            <p:nvPr/>
          </p:nvCxnSpPr>
          <p:spPr>
            <a:xfrm flipV="1">
              <a:off x="3256596" y="2615686"/>
              <a:ext cx="370900" cy="2812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139" name="Gerader Verbinder 138">
              <a:extLst>
                <a:ext uri="{FF2B5EF4-FFF2-40B4-BE49-F238E27FC236}">
                  <a16:creationId xmlns:a16="http://schemas.microsoft.com/office/drawing/2014/main" id="{8583B05D-DB31-600F-AD39-3735946A6C6D}"/>
                </a:ext>
              </a:extLst>
            </p:cNvPr>
            <p:cNvCxnSpPr>
              <a:cxnSpLocks/>
            </p:cNvCxnSpPr>
            <p:nvPr/>
          </p:nvCxnSpPr>
          <p:spPr>
            <a:xfrm flipV="1">
              <a:off x="3244683" y="2592536"/>
              <a:ext cx="360655" cy="275519"/>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141" name="Gerader Verbinder 140">
              <a:extLst>
                <a:ext uri="{FF2B5EF4-FFF2-40B4-BE49-F238E27FC236}">
                  <a16:creationId xmlns:a16="http://schemas.microsoft.com/office/drawing/2014/main" id="{7169EA64-3B72-0376-EDA6-C8BACDA434DD}"/>
                </a:ext>
              </a:extLst>
            </p:cNvPr>
            <p:cNvCxnSpPr>
              <a:cxnSpLocks/>
            </p:cNvCxnSpPr>
            <p:nvPr/>
          </p:nvCxnSpPr>
          <p:spPr>
            <a:xfrm flipV="1">
              <a:off x="3233254" y="2595881"/>
              <a:ext cx="396184" cy="302225"/>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44" name="Gerader Verbinder 143">
              <a:extLst>
                <a:ext uri="{FF2B5EF4-FFF2-40B4-BE49-F238E27FC236}">
                  <a16:creationId xmlns:a16="http://schemas.microsoft.com/office/drawing/2014/main" id="{13B6FC53-04BF-381C-5FE9-1CF1341E4393}"/>
                </a:ext>
              </a:extLst>
            </p:cNvPr>
            <p:cNvCxnSpPr>
              <a:cxnSpLocks/>
            </p:cNvCxnSpPr>
            <p:nvPr/>
          </p:nvCxnSpPr>
          <p:spPr>
            <a:xfrm flipH="1" flipV="1">
              <a:off x="3629438" y="2591488"/>
              <a:ext cx="169808" cy="178853"/>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47" name="Gerader Verbinder 146">
              <a:extLst>
                <a:ext uri="{FF2B5EF4-FFF2-40B4-BE49-F238E27FC236}">
                  <a16:creationId xmlns:a16="http://schemas.microsoft.com/office/drawing/2014/main" id="{3E7D81C1-FBD4-E01C-7E79-A645381A29D0}"/>
                </a:ext>
              </a:extLst>
            </p:cNvPr>
            <p:cNvCxnSpPr>
              <a:cxnSpLocks/>
            </p:cNvCxnSpPr>
            <p:nvPr/>
          </p:nvCxnSpPr>
          <p:spPr>
            <a:xfrm flipV="1">
              <a:off x="3768008" y="2765961"/>
              <a:ext cx="29437" cy="23560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50" name="Gerader Verbinder 149">
              <a:extLst>
                <a:ext uri="{FF2B5EF4-FFF2-40B4-BE49-F238E27FC236}">
                  <a16:creationId xmlns:a16="http://schemas.microsoft.com/office/drawing/2014/main" id="{F9C50F0C-52A2-B0E7-26AD-599AE4E3A719}"/>
                </a:ext>
              </a:extLst>
            </p:cNvPr>
            <p:cNvCxnSpPr>
              <a:cxnSpLocks/>
            </p:cNvCxnSpPr>
            <p:nvPr/>
          </p:nvCxnSpPr>
          <p:spPr>
            <a:xfrm flipV="1">
              <a:off x="3380169" y="2996633"/>
              <a:ext cx="383703" cy="40950"/>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sp>
          <p:nvSpPr>
            <p:cNvPr id="154" name="Ellipse 153">
              <a:extLst>
                <a:ext uri="{FF2B5EF4-FFF2-40B4-BE49-F238E27FC236}">
                  <a16:creationId xmlns:a16="http://schemas.microsoft.com/office/drawing/2014/main" id="{E7694F70-40A8-AF83-C71B-0B29D52C078C}"/>
                </a:ext>
              </a:extLst>
            </p:cNvPr>
            <p:cNvSpPr/>
            <p:nvPr/>
          </p:nvSpPr>
          <p:spPr>
            <a:xfrm flipH="1">
              <a:off x="3186386" y="229386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5" name="Ellipse 154">
              <a:extLst>
                <a:ext uri="{FF2B5EF4-FFF2-40B4-BE49-F238E27FC236}">
                  <a16:creationId xmlns:a16="http://schemas.microsoft.com/office/drawing/2014/main" id="{BC0F7D70-902C-999E-1536-8F72C1527E60}"/>
                </a:ext>
              </a:extLst>
            </p:cNvPr>
            <p:cNvSpPr/>
            <p:nvPr/>
          </p:nvSpPr>
          <p:spPr>
            <a:xfrm flipH="1">
              <a:off x="3202316" y="2873035"/>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6" name="Ellipse 155">
              <a:extLst>
                <a:ext uri="{FF2B5EF4-FFF2-40B4-BE49-F238E27FC236}">
                  <a16:creationId xmlns:a16="http://schemas.microsoft.com/office/drawing/2014/main" id="{2E6E7451-7F1C-E651-D0EE-71EF4E893D5B}"/>
                </a:ext>
              </a:extLst>
            </p:cNvPr>
            <p:cNvSpPr/>
            <p:nvPr/>
          </p:nvSpPr>
          <p:spPr>
            <a:xfrm flipH="1">
              <a:off x="3603860" y="256951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7" name="Ellipse 156">
              <a:extLst>
                <a:ext uri="{FF2B5EF4-FFF2-40B4-BE49-F238E27FC236}">
                  <a16:creationId xmlns:a16="http://schemas.microsoft.com/office/drawing/2014/main" id="{DA0D28B0-F2CF-6EC7-189D-13F62C388FDF}"/>
                </a:ext>
              </a:extLst>
            </p:cNvPr>
            <p:cNvSpPr/>
            <p:nvPr/>
          </p:nvSpPr>
          <p:spPr>
            <a:xfrm flipH="1">
              <a:off x="3767815" y="2743238"/>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8" name="Ellipse 157">
              <a:extLst>
                <a:ext uri="{FF2B5EF4-FFF2-40B4-BE49-F238E27FC236}">
                  <a16:creationId xmlns:a16="http://schemas.microsoft.com/office/drawing/2014/main" id="{47353AAB-7D45-91A8-7222-6D13A4EDE110}"/>
                </a:ext>
              </a:extLst>
            </p:cNvPr>
            <p:cNvSpPr/>
            <p:nvPr/>
          </p:nvSpPr>
          <p:spPr>
            <a:xfrm flipH="1">
              <a:off x="3749059" y="2974083"/>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9" name="Ellipse 158">
              <a:extLst>
                <a:ext uri="{FF2B5EF4-FFF2-40B4-BE49-F238E27FC236}">
                  <a16:creationId xmlns:a16="http://schemas.microsoft.com/office/drawing/2014/main" id="{753CDF4D-A0D2-7F35-F4F0-3DDA3D88183D}"/>
                </a:ext>
              </a:extLst>
            </p:cNvPr>
            <p:cNvSpPr/>
            <p:nvPr/>
          </p:nvSpPr>
          <p:spPr>
            <a:xfrm flipH="1">
              <a:off x="3358648" y="3009218"/>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0" name="Ellipse 159">
              <a:extLst>
                <a:ext uri="{FF2B5EF4-FFF2-40B4-BE49-F238E27FC236}">
                  <a16:creationId xmlns:a16="http://schemas.microsoft.com/office/drawing/2014/main" id="{9BA1895C-1ECB-2803-205B-08C2EC654DA9}"/>
                </a:ext>
              </a:extLst>
            </p:cNvPr>
            <p:cNvSpPr/>
            <p:nvPr/>
          </p:nvSpPr>
          <p:spPr>
            <a:xfrm flipH="1">
              <a:off x="3754173" y="3651850"/>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1" name="Ellipse 160">
              <a:extLst>
                <a:ext uri="{FF2B5EF4-FFF2-40B4-BE49-F238E27FC236}">
                  <a16:creationId xmlns:a16="http://schemas.microsoft.com/office/drawing/2014/main" id="{699013CA-058A-28C6-00CB-EBAAB9E4E5BD}"/>
                </a:ext>
              </a:extLst>
            </p:cNvPr>
            <p:cNvSpPr/>
            <p:nvPr/>
          </p:nvSpPr>
          <p:spPr>
            <a:xfrm flipH="1">
              <a:off x="3377136" y="3755327"/>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2" name="Ellipse 161">
              <a:extLst>
                <a:ext uri="{FF2B5EF4-FFF2-40B4-BE49-F238E27FC236}">
                  <a16:creationId xmlns:a16="http://schemas.microsoft.com/office/drawing/2014/main" id="{0866E814-39F4-C4EB-A4BA-B616BFAF2037}"/>
                </a:ext>
              </a:extLst>
            </p:cNvPr>
            <p:cNvSpPr/>
            <p:nvPr/>
          </p:nvSpPr>
          <p:spPr>
            <a:xfrm flipH="1">
              <a:off x="2607576" y="3660330"/>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3" name="Ellipse 162">
              <a:extLst>
                <a:ext uri="{FF2B5EF4-FFF2-40B4-BE49-F238E27FC236}">
                  <a16:creationId xmlns:a16="http://schemas.microsoft.com/office/drawing/2014/main" id="{4837A6A2-63BE-0F9A-F144-5A2A4B3B6E9A}"/>
                </a:ext>
              </a:extLst>
            </p:cNvPr>
            <p:cNvSpPr/>
            <p:nvPr/>
          </p:nvSpPr>
          <p:spPr>
            <a:xfrm flipH="1">
              <a:off x="2874009" y="308600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4" name="Ellipse 163">
              <a:extLst>
                <a:ext uri="{FF2B5EF4-FFF2-40B4-BE49-F238E27FC236}">
                  <a16:creationId xmlns:a16="http://schemas.microsoft.com/office/drawing/2014/main" id="{D871A79C-C4B2-62E5-A0A1-32B35B1FCB8D}"/>
                </a:ext>
              </a:extLst>
            </p:cNvPr>
            <p:cNvSpPr/>
            <p:nvPr/>
          </p:nvSpPr>
          <p:spPr>
            <a:xfrm flipH="1">
              <a:off x="2621587" y="297706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5" name="Ellipse 164">
              <a:extLst>
                <a:ext uri="{FF2B5EF4-FFF2-40B4-BE49-F238E27FC236}">
                  <a16:creationId xmlns:a16="http://schemas.microsoft.com/office/drawing/2014/main" id="{CB041D57-C2B7-7789-E4B6-18CB7B62ADFD}"/>
                </a:ext>
              </a:extLst>
            </p:cNvPr>
            <p:cNvSpPr/>
            <p:nvPr/>
          </p:nvSpPr>
          <p:spPr>
            <a:xfrm flipH="1">
              <a:off x="2938781" y="2851743"/>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6" name="Ellipse 165">
              <a:extLst>
                <a:ext uri="{FF2B5EF4-FFF2-40B4-BE49-F238E27FC236}">
                  <a16:creationId xmlns:a16="http://schemas.microsoft.com/office/drawing/2014/main" id="{27079A10-CE17-67FD-3F39-5486EEEA2C86}"/>
                </a:ext>
              </a:extLst>
            </p:cNvPr>
            <p:cNvSpPr/>
            <p:nvPr/>
          </p:nvSpPr>
          <p:spPr>
            <a:xfrm flipH="1">
              <a:off x="2995431" y="2756286"/>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7" name="Ellipse 166">
              <a:extLst>
                <a:ext uri="{FF2B5EF4-FFF2-40B4-BE49-F238E27FC236}">
                  <a16:creationId xmlns:a16="http://schemas.microsoft.com/office/drawing/2014/main" id="{DA4EE296-7FD4-7996-2142-33FCF4D6BE0F}"/>
                </a:ext>
              </a:extLst>
            </p:cNvPr>
            <p:cNvSpPr/>
            <p:nvPr/>
          </p:nvSpPr>
          <p:spPr>
            <a:xfrm flipH="1">
              <a:off x="2977409" y="2484738"/>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cxnSp>
          <p:nvCxnSpPr>
            <p:cNvPr id="168" name="Gerader Verbinder 167">
              <a:extLst>
                <a:ext uri="{FF2B5EF4-FFF2-40B4-BE49-F238E27FC236}">
                  <a16:creationId xmlns:a16="http://schemas.microsoft.com/office/drawing/2014/main" id="{9D31C71A-1C39-AAEA-53ED-BF45EFC1073D}"/>
                </a:ext>
              </a:extLst>
            </p:cNvPr>
            <p:cNvCxnSpPr>
              <a:cxnSpLocks/>
            </p:cNvCxnSpPr>
            <p:nvPr/>
          </p:nvCxnSpPr>
          <p:spPr>
            <a:xfrm flipH="1" flipV="1">
              <a:off x="4090316" y="2679202"/>
              <a:ext cx="32238" cy="358381"/>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171" name="Gerader Verbinder 170">
              <a:extLst>
                <a:ext uri="{FF2B5EF4-FFF2-40B4-BE49-F238E27FC236}">
                  <a16:creationId xmlns:a16="http://schemas.microsoft.com/office/drawing/2014/main" id="{FA024E1D-5ECF-6056-68CA-BB490D9BC91E}"/>
                </a:ext>
              </a:extLst>
            </p:cNvPr>
            <p:cNvCxnSpPr>
              <a:cxnSpLocks/>
            </p:cNvCxnSpPr>
            <p:nvPr/>
          </p:nvCxnSpPr>
          <p:spPr>
            <a:xfrm flipH="1" flipV="1">
              <a:off x="3882790" y="2349760"/>
              <a:ext cx="209275" cy="329441"/>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174" name="Gerader Verbinder 173">
              <a:extLst>
                <a:ext uri="{FF2B5EF4-FFF2-40B4-BE49-F238E27FC236}">
                  <a16:creationId xmlns:a16="http://schemas.microsoft.com/office/drawing/2014/main" id="{28B52D0D-BF54-5431-3CEC-584C902E1BB4}"/>
                </a:ext>
              </a:extLst>
            </p:cNvPr>
            <p:cNvCxnSpPr>
              <a:cxnSpLocks/>
            </p:cNvCxnSpPr>
            <p:nvPr/>
          </p:nvCxnSpPr>
          <p:spPr>
            <a:xfrm flipV="1">
              <a:off x="3637179" y="3235988"/>
              <a:ext cx="95398" cy="102027"/>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178" name="Gerader Verbinder 177">
              <a:extLst>
                <a:ext uri="{FF2B5EF4-FFF2-40B4-BE49-F238E27FC236}">
                  <a16:creationId xmlns:a16="http://schemas.microsoft.com/office/drawing/2014/main" id="{51CEACD4-3110-9D93-6846-BEEA58182225}"/>
                </a:ext>
              </a:extLst>
            </p:cNvPr>
            <p:cNvCxnSpPr>
              <a:cxnSpLocks/>
            </p:cNvCxnSpPr>
            <p:nvPr/>
          </p:nvCxnSpPr>
          <p:spPr>
            <a:xfrm flipV="1">
              <a:off x="3739281" y="3027400"/>
              <a:ext cx="77051" cy="19406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sp>
          <p:nvSpPr>
            <p:cNvPr id="190" name="Ellipse 189">
              <a:extLst>
                <a:ext uri="{FF2B5EF4-FFF2-40B4-BE49-F238E27FC236}">
                  <a16:creationId xmlns:a16="http://schemas.microsoft.com/office/drawing/2014/main" id="{A41AE963-8DAD-A670-6D7B-7A147D5A0F6A}"/>
                </a:ext>
              </a:extLst>
            </p:cNvPr>
            <p:cNvSpPr/>
            <p:nvPr/>
          </p:nvSpPr>
          <p:spPr>
            <a:xfrm flipH="1">
              <a:off x="3074492" y="3389494"/>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grpSp>
      <p:sp>
        <p:nvSpPr>
          <p:cNvPr id="192" name="Textfeld 191">
            <a:extLst>
              <a:ext uri="{FF2B5EF4-FFF2-40B4-BE49-F238E27FC236}">
                <a16:creationId xmlns:a16="http://schemas.microsoft.com/office/drawing/2014/main" id="{A79A2D88-305E-5F57-9B74-C41427D8CA1B}"/>
              </a:ext>
            </a:extLst>
          </p:cNvPr>
          <p:cNvSpPr txBox="1"/>
          <p:nvPr/>
        </p:nvSpPr>
        <p:spPr>
          <a:xfrm rot="16200000">
            <a:off x="6675712" y="2122084"/>
            <a:ext cx="4608924" cy="246221"/>
          </a:xfrm>
          <a:prstGeom prst="rect">
            <a:avLst/>
          </a:prstGeom>
          <a:noFill/>
        </p:spPr>
        <p:txBody>
          <a:bodyPr wrap="square" rtlCol="0">
            <a:spAutoFit/>
          </a:bodyPr>
          <a:lstStyle/>
          <a:p>
            <a:r>
              <a:rPr lang="de-CH" sz="1000" dirty="0">
                <a:solidFill>
                  <a:schemeClr val="bg1">
                    <a:lumMod val="50000"/>
                  </a:schemeClr>
                </a:solidFill>
                <a:latin typeface="+mn-lt"/>
              </a:rPr>
              <a:t>Quelle: EBP &amp; BFH 2022: Studie zum Postulat Noser, S. 82</a:t>
            </a:r>
          </a:p>
        </p:txBody>
      </p:sp>
    </p:spTree>
    <p:extLst>
      <p:ext uri="{BB962C8B-B14F-4D97-AF65-F5344CB8AC3E}">
        <p14:creationId xmlns:p14="http://schemas.microsoft.com/office/powerpoint/2010/main" val="181952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E11ED-8808-5989-B227-3FED164B109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383E5D0-A141-237F-8021-165A6167AFBA}"/>
              </a:ext>
            </a:extLst>
          </p:cNvPr>
          <p:cNvSpPr>
            <a:spLocks noGrp="1"/>
          </p:cNvSpPr>
          <p:nvPr>
            <p:ph type="sldNum" sz="quarter" idx="11"/>
          </p:nvPr>
        </p:nvSpPr>
        <p:spPr/>
        <p:txBody>
          <a:bodyPr/>
          <a:lstStyle/>
          <a:p>
            <a:fld id="{7D21FFDD-132D-4B5B-AD6B-BCC06A41D268}" type="slidenum">
              <a:rPr lang="de-CH" smtClean="0"/>
              <a:pPr/>
              <a:t>15</a:t>
            </a:fld>
            <a:endParaRPr lang="de-CH" dirty="0"/>
          </a:p>
        </p:txBody>
      </p:sp>
      <p:sp>
        <p:nvSpPr>
          <p:cNvPr id="4" name="Titel 3">
            <a:extLst>
              <a:ext uri="{FF2B5EF4-FFF2-40B4-BE49-F238E27FC236}">
                <a16:creationId xmlns:a16="http://schemas.microsoft.com/office/drawing/2014/main" id="{968D61F0-EC57-C1E7-58C3-3F29A8923044}"/>
              </a:ext>
            </a:extLst>
          </p:cNvPr>
          <p:cNvSpPr>
            <a:spLocks noGrp="1"/>
          </p:cNvSpPr>
          <p:nvPr>
            <p:ph type="title"/>
          </p:nvPr>
        </p:nvSpPr>
        <p:spPr>
          <a:xfrm>
            <a:off x="1295401" y="209121"/>
            <a:ext cx="7479623" cy="982370"/>
          </a:xfrm>
        </p:spPr>
        <p:txBody>
          <a:bodyPr/>
          <a:lstStyle/>
          <a:p>
            <a:r>
              <a:rPr lang="fr-FR" sz="2800" b="1" dirty="0"/>
              <a:t>Obstacles à la valorisation des déchets de démolition mixtes</a:t>
            </a:r>
            <a:endParaRPr lang="fr-FR" sz="2800" dirty="0"/>
          </a:p>
        </p:txBody>
      </p:sp>
      <p:sp>
        <p:nvSpPr>
          <p:cNvPr id="14" name="Inhaltsplatzhalter 1">
            <a:extLst>
              <a:ext uri="{FF2B5EF4-FFF2-40B4-BE49-F238E27FC236}">
                <a16:creationId xmlns:a16="http://schemas.microsoft.com/office/drawing/2014/main" id="{2274B0A1-1142-08EC-0B4C-09AE6822ECCC}"/>
              </a:ext>
            </a:extLst>
          </p:cNvPr>
          <p:cNvSpPr txBox="1">
            <a:spLocks/>
          </p:cNvSpPr>
          <p:nvPr/>
        </p:nvSpPr>
        <p:spPr bwMode="auto">
          <a:xfrm>
            <a:off x="5305892" y="1129304"/>
            <a:ext cx="3544826" cy="34845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a:lstStyle>
          <a:p>
            <a:pPr marL="200660" indent="-200660">
              <a:lnSpc>
                <a:spcPct val="107000"/>
              </a:lnSpc>
              <a:spcAft>
                <a:spcPts val="600"/>
              </a:spcAft>
            </a:pPr>
            <a:r>
              <a:rPr lang="fr-FR" sz="1600" kern="100" dirty="0">
                <a:solidFill>
                  <a:srgbClr val="000000"/>
                </a:solidFill>
                <a:cs typeface="Times New Roman" panose="02020603050405020304" pitchFamily="18" charset="0"/>
              </a:rPr>
              <a:t>Coûts supplémentaires/manque de demande/prix de décharge parfois bas/besoin d'investissement dans les installations</a:t>
            </a:r>
            <a:endParaRPr lang="de-DE" dirty="0"/>
          </a:p>
          <a:p>
            <a:pPr marL="200660" indent="-200660">
              <a:lnSpc>
                <a:spcPct val="107000"/>
              </a:lnSpc>
              <a:spcAft>
                <a:spcPts val="600"/>
              </a:spcAft>
            </a:pPr>
            <a:r>
              <a:rPr lang="fr-FR" sz="1600" kern="100" dirty="0">
                <a:solidFill>
                  <a:srgbClr val="000000"/>
                </a:solidFill>
                <a:cs typeface="Times New Roman" panose="02020603050405020304" pitchFamily="18" charset="0"/>
              </a:rPr>
              <a:t>Manque de connaissances, de conscience et de conseils</a:t>
            </a:r>
            <a:endParaRPr lang="fr-FR" sz="1600" kern="100" dirty="0">
              <a:solidFill>
                <a:srgbClr val="000000"/>
              </a:solidFill>
              <a:cs typeface="Arial"/>
            </a:endParaRPr>
          </a:p>
          <a:p>
            <a:pPr marL="200660" indent="-200660">
              <a:lnSpc>
                <a:spcPct val="107000"/>
              </a:lnSpc>
              <a:spcAft>
                <a:spcPts val="600"/>
              </a:spcAft>
            </a:pPr>
            <a:r>
              <a:rPr lang="fr-FR" sz="1600" kern="100" dirty="0">
                <a:solidFill>
                  <a:srgbClr val="000000"/>
                </a:solidFill>
                <a:cs typeface="Arial"/>
              </a:rPr>
              <a:t>Habitudes et scepticisme</a:t>
            </a:r>
            <a:endParaRPr lang="fr-FR" sz="1600" kern="100" dirty="0">
              <a:solidFill>
                <a:srgbClr val="000000"/>
              </a:solidFill>
              <a:cs typeface="Times New Roman" panose="02020603050405020304" pitchFamily="18" charset="0"/>
            </a:endParaRPr>
          </a:p>
          <a:p>
            <a:pPr marL="200660" indent="-200660">
              <a:lnSpc>
                <a:spcPct val="107000"/>
              </a:lnSpc>
              <a:spcAft>
                <a:spcPts val="600"/>
              </a:spcAft>
            </a:pPr>
            <a:r>
              <a:rPr lang="fr-FR" sz="1600" kern="100" dirty="0">
                <a:solidFill>
                  <a:srgbClr val="000000"/>
                </a:solidFill>
                <a:cs typeface="Times New Roman" panose="02020603050405020304" pitchFamily="18" charset="0"/>
              </a:rPr>
              <a:t>Exécution de l’OLED </a:t>
            </a:r>
            <a:endParaRPr lang="fr-FR" sz="1600" kern="100" dirty="0">
              <a:solidFill>
                <a:srgbClr val="000000"/>
              </a:solidFill>
              <a:cs typeface="Arial"/>
            </a:endParaRPr>
          </a:p>
          <a:p>
            <a:pPr marL="200660" indent="-200660">
              <a:lnSpc>
                <a:spcPct val="107000"/>
              </a:lnSpc>
              <a:spcAft>
                <a:spcPts val="600"/>
              </a:spcAft>
            </a:pPr>
            <a:r>
              <a:rPr lang="fr-FR" sz="1600" kern="100" dirty="0">
                <a:solidFill>
                  <a:srgbClr val="000000"/>
                </a:solidFill>
                <a:cs typeface="Times New Roman" panose="02020603050405020304" pitchFamily="18" charset="0"/>
              </a:rPr>
              <a:t>Parfois pas de séparation des déchets par type</a:t>
            </a:r>
            <a:endParaRPr lang="fr-FR" sz="1600" kern="100" dirty="0">
              <a:solidFill>
                <a:srgbClr val="000000"/>
              </a:solidFill>
              <a:cs typeface="Arial"/>
            </a:endParaRPr>
          </a:p>
          <a:p>
            <a:pPr>
              <a:lnSpc>
                <a:spcPct val="107000"/>
              </a:lnSpc>
              <a:spcAft>
                <a:spcPts val="600"/>
              </a:spcAft>
            </a:pPr>
            <a:r>
              <a:rPr lang="fr-FR" sz="1600" kern="100" dirty="0">
                <a:solidFill>
                  <a:srgbClr val="000000"/>
                </a:solidFill>
                <a:cs typeface="Times New Roman" panose="02020603050405020304" pitchFamily="18" charset="0"/>
              </a:rPr>
              <a:t>Risque de polluants</a:t>
            </a:r>
          </a:p>
          <a:p>
            <a:pPr>
              <a:lnSpc>
                <a:spcPct val="107000"/>
              </a:lnSpc>
              <a:spcAft>
                <a:spcPts val="600"/>
              </a:spcAft>
            </a:pPr>
            <a:r>
              <a:rPr lang="fr-FR" sz="1600" kern="100" dirty="0">
                <a:solidFill>
                  <a:srgbClr val="000000"/>
                </a:solidFill>
                <a:cs typeface="Times New Roman" panose="02020603050405020304" pitchFamily="18" charset="0"/>
              </a:rPr>
              <a:t>Normes</a:t>
            </a:r>
            <a:endParaRPr lang="de-CH" sz="1600" kern="0" dirty="0">
              <a:cs typeface="Arial"/>
            </a:endParaRPr>
          </a:p>
          <a:p>
            <a:endParaRPr lang="de-CH" kern="0" dirty="0">
              <a:cs typeface="Arial"/>
            </a:endParaRPr>
          </a:p>
          <a:p>
            <a:endParaRPr lang="de-CH" kern="0" dirty="0">
              <a:cs typeface="Arial"/>
            </a:endParaRPr>
          </a:p>
        </p:txBody>
      </p:sp>
      <p:pic>
        <p:nvPicPr>
          <p:cNvPr id="21" name="Grafik 20">
            <a:extLst>
              <a:ext uri="{FF2B5EF4-FFF2-40B4-BE49-F238E27FC236}">
                <a16:creationId xmlns:a16="http://schemas.microsoft.com/office/drawing/2014/main" id="{96451FBE-B88C-6B4A-7E94-C48ED9CB9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97" y="1235123"/>
            <a:ext cx="3974828" cy="3243019"/>
          </a:xfrm>
          <a:prstGeom prst="rect">
            <a:avLst/>
          </a:prstGeom>
        </p:spPr>
      </p:pic>
      <p:pic>
        <p:nvPicPr>
          <p:cNvPr id="83" name="Grafik 82">
            <a:extLst>
              <a:ext uri="{FF2B5EF4-FFF2-40B4-BE49-F238E27FC236}">
                <a16:creationId xmlns:a16="http://schemas.microsoft.com/office/drawing/2014/main" id="{693B4947-2456-0052-92B8-6D722E619F09}"/>
              </a:ext>
            </a:extLst>
          </p:cNvPr>
          <p:cNvPicPr>
            <a:picLocks noChangeAspect="1"/>
          </p:cNvPicPr>
          <p:nvPr/>
        </p:nvPicPr>
        <p:blipFill>
          <a:blip r:embed="rId4"/>
          <a:stretch>
            <a:fillRect/>
          </a:stretch>
        </p:blipFill>
        <p:spPr>
          <a:xfrm>
            <a:off x="2763718" y="1172440"/>
            <a:ext cx="446842" cy="211145"/>
          </a:xfrm>
          <a:prstGeom prst="rect">
            <a:avLst/>
          </a:prstGeom>
        </p:spPr>
      </p:pic>
      <p:pic>
        <p:nvPicPr>
          <p:cNvPr id="85" name="Grafik 84">
            <a:extLst>
              <a:ext uri="{FF2B5EF4-FFF2-40B4-BE49-F238E27FC236}">
                <a16:creationId xmlns:a16="http://schemas.microsoft.com/office/drawing/2014/main" id="{C958863D-B0E6-FB04-DCC3-1BC078C5F3FC}"/>
              </a:ext>
            </a:extLst>
          </p:cNvPr>
          <p:cNvPicPr>
            <a:picLocks noChangeAspect="1"/>
          </p:cNvPicPr>
          <p:nvPr/>
        </p:nvPicPr>
        <p:blipFill>
          <a:blip r:embed="rId5"/>
          <a:stretch>
            <a:fillRect/>
          </a:stretch>
        </p:blipFill>
        <p:spPr>
          <a:xfrm>
            <a:off x="4513118" y="2973159"/>
            <a:ext cx="480522" cy="194150"/>
          </a:xfrm>
          <a:prstGeom prst="rect">
            <a:avLst/>
          </a:prstGeom>
        </p:spPr>
      </p:pic>
      <p:pic>
        <p:nvPicPr>
          <p:cNvPr id="87" name="Grafik 86">
            <a:extLst>
              <a:ext uri="{FF2B5EF4-FFF2-40B4-BE49-F238E27FC236}">
                <a16:creationId xmlns:a16="http://schemas.microsoft.com/office/drawing/2014/main" id="{D80F100D-D48A-C2E5-17A6-6F3751627F3C}"/>
              </a:ext>
            </a:extLst>
          </p:cNvPr>
          <p:cNvPicPr>
            <a:picLocks noChangeAspect="1"/>
          </p:cNvPicPr>
          <p:nvPr/>
        </p:nvPicPr>
        <p:blipFill>
          <a:blip r:embed="rId6"/>
          <a:stretch>
            <a:fillRect/>
          </a:stretch>
        </p:blipFill>
        <p:spPr>
          <a:xfrm>
            <a:off x="2031963" y="4300328"/>
            <a:ext cx="707004" cy="247204"/>
          </a:xfrm>
          <a:prstGeom prst="rect">
            <a:avLst/>
          </a:prstGeom>
        </p:spPr>
      </p:pic>
      <p:cxnSp>
        <p:nvCxnSpPr>
          <p:cNvPr id="89" name="Gerader Verbinder 88">
            <a:extLst>
              <a:ext uri="{FF2B5EF4-FFF2-40B4-BE49-F238E27FC236}">
                <a16:creationId xmlns:a16="http://schemas.microsoft.com/office/drawing/2014/main" id="{6AF6D9E3-4C53-F16A-6100-BE69514DB3CC}"/>
              </a:ext>
            </a:extLst>
          </p:cNvPr>
          <p:cNvCxnSpPr>
            <a:cxnSpLocks/>
          </p:cNvCxnSpPr>
          <p:nvPr/>
        </p:nvCxnSpPr>
        <p:spPr>
          <a:xfrm>
            <a:off x="2117725" y="4112300"/>
            <a:ext cx="562638" cy="257417"/>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96" name="Gerader Verbinder 95">
            <a:extLst>
              <a:ext uri="{FF2B5EF4-FFF2-40B4-BE49-F238E27FC236}">
                <a16:creationId xmlns:a16="http://schemas.microsoft.com/office/drawing/2014/main" id="{BA289384-D2EE-909F-EC84-8105275BF34D}"/>
              </a:ext>
            </a:extLst>
          </p:cNvPr>
          <p:cNvCxnSpPr>
            <a:cxnSpLocks/>
          </p:cNvCxnSpPr>
          <p:nvPr/>
        </p:nvCxnSpPr>
        <p:spPr>
          <a:xfrm>
            <a:off x="2680363" y="4369717"/>
            <a:ext cx="607350" cy="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100" name="Gerader Verbinder 99">
            <a:extLst>
              <a:ext uri="{FF2B5EF4-FFF2-40B4-BE49-F238E27FC236}">
                <a16:creationId xmlns:a16="http://schemas.microsoft.com/office/drawing/2014/main" id="{15199576-4E65-36E1-0237-85FE4BD35C42}"/>
              </a:ext>
            </a:extLst>
          </p:cNvPr>
          <p:cNvCxnSpPr>
            <a:cxnSpLocks/>
            <a:stCxn id="162" idx="4"/>
          </p:cNvCxnSpPr>
          <p:nvPr/>
        </p:nvCxnSpPr>
        <p:spPr>
          <a:xfrm flipV="1">
            <a:off x="2439054" y="1916996"/>
            <a:ext cx="98603" cy="53770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02" name="Gerader Verbinder 101">
            <a:extLst>
              <a:ext uri="{FF2B5EF4-FFF2-40B4-BE49-F238E27FC236}">
                <a16:creationId xmlns:a16="http://schemas.microsoft.com/office/drawing/2014/main" id="{B1DB6EB0-F8BB-DD7A-957D-4501DC61C7B2}"/>
              </a:ext>
            </a:extLst>
          </p:cNvPr>
          <p:cNvCxnSpPr>
            <a:cxnSpLocks/>
          </p:cNvCxnSpPr>
          <p:nvPr/>
        </p:nvCxnSpPr>
        <p:spPr>
          <a:xfrm flipV="1">
            <a:off x="2279650" y="2426583"/>
            <a:ext cx="160206" cy="281824"/>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05" name="Gerader Verbinder 104">
            <a:extLst>
              <a:ext uri="{FF2B5EF4-FFF2-40B4-BE49-F238E27FC236}">
                <a16:creationId xmlns:a16="http://schemas.microsoft.com/office/drawing/2014/main" id="{FED8F964-1C76-3232-5A13-C11519D338C8}"/>
              </a:ext>
            </a:extLst>
          </p:cNvPr>
          <p:cNvCxnSpPr>
            <a:cxnSpLocks/>
          </p:cNvCxnSpPr>
          <p:nvPr/>
        </p:nvCxnSpPr>
        <p:spPr>
          <a:xfrm flipV="1">
            <a:off x="1879100" y="2705836"/>
            <a:ext cx="397945" cy="338230"/>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09" name="Gerader Verbinder 108">
            <a:extLst>
              <a:ext uri="{FF2B5EF4-FFF2-40B4-BE49-F238E27FC236}">
                <a16:creationId xmlns:a16="http://schemas.microsoft.com/office/drawing/2014/main" id="{948D5BF7-D594-C5AC-CC4E-95435D926E58}"/>
              </a:ext>
            </a:extLst>
          </p:cNvPr>
          <p:cNvCxnSpPr>
            <a:cxnSpLocks/>
          </p:cNvCxnSpPr>
          <p:nvPr/>
        </p:nvCxnSpPr>
        <p:spPr>
          <a:xfrm flipH="1" flipV="1">
            <a:off x="1916555" y="3045203"/>
            <a:ext cx="577313" cy="153694"/>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19" name="Gerader Verbinder 118">
            <a:extLst>
              <a:ext uri="{FF2B5EF4-FFF2-40B4-BE49-F238E27FC236}">
                <a16:creationId xmlns:a16="http://schemas.microsoft.com/office/drawing/2014/main" id="{14EAC5D7-7262-85E2-75AD-6A58E8AC07C1}"/>
              </a:ext>
            </a:extLst>
          </p:cNvPr>
          <p:cNvCxnSpPr>
            <a:cxnSpLocks/>
          </p:cNvCxnSpPr>
          <p:nvPr/>
        </p:nvCxnSpPr>
        <p:spPr>
          <a:xfrm flipH="1">
            <a:off x="2328334" y="3198897"/>
            <a:ext cx="180749" cy="636171"/>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0" name="Gerader Verbinder 119">
            <a:extLst>
              <a:ext uri="{FF2B5EF4-FFF2-40B4-BE49-F238E27FC236}">
                <a16:creationId xmlns:a16="http://schemas.microsoft.com/office/drawing/2014/main" id="{35189208-20DD-E7E9-0B78-E7CDEABD0F18}"/>
              </a:ext>
            </a:extLst>
          </p:cNvPr>
          <p:cNvCxnSpPr>
            <a:cxnSpLocks/>
          </p:cNvCxnSpPr>
          <p:nvPr/>
        </p:nvCxnSpPr>
        <p:spPr>
          <a:xfrm flipH="1">
            <a:off x="2359753" y="3642341"/>
            <a:ext cx="472365" cy="166285"/>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3" name="Gerader Verbinder 122">
            <a:extLst>
              <a:ext uri="{FF2B5EF4-FFF2-40B4-BE49-F238E27FC236}">
                <a16:creationId xmlns:a16="http://schemas.microsoft.com/office/drawing/2014/main" id="{D93F19DA-EABF-560B-98C1-936F540E225F}"/>
              </a:ext>
            </a:extLst>
          </p:cNvPr>
          <p:cNvCxnSpPr>
            <a:cxnSpLocks/>
          </p:cNvCxnSpPr>
          <p:nvPr/>
        </p:nvCxnSpPr>
        <p:spPr>
          <a:xfrm flipH="1">
            <a:off x="2832118" y="3460750"/>
            <a:ext cx="279382" cy="181591"/>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5" name="Gerader Verbinder 124">
            <a:extLst>
              <a:ext uri="{FF2B5EF4-FFF2-40B4-BE49-F238E27FC236}">
                <a16:creationId xmlns:a16="http://schemas.microsoft.com/office/drawing/2014/main" id="{DE04273C-4620-1FD2-6F65-265936BC727C}"/>
              </a:ext>
            </a:extLst>
          </p:cNvPr>
          <p:cNvCxnSpPr>
            <a:cxnSpLocks/>
          </p:cNvCxnSpPr>
          <p:nvPr/>
        </p:nvCxnSpPr>
        <p:spPr>
          <a:xfrm flipH="1">
            <a:off x="3095643" y="3213100"/>
            <a:ext cx="114917" cy="262956"/>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27" name="Gerader Verbinder 126">
            <a:extLst>
              <a:ext uri="{FF2B5EF4-FFF2-40B4-BE49-F238E27FC236}">
                <a16:creationId xmlns:a16="http://schemas.microsoft.com/office/drawing/2014/main" id="{1C6E8E67-2BE0-0D80-FD2D-08315DBADC4F}"/>
              </a:ext>
            </a:extLst>
          </p:cNvPr>
          <p:cNvCxnSpPr>
            <a:cxnSpLocks/>
          </p:cNvCxnSpPr>
          <p:nvPr/>
        </p:nvCxnSpPr>
        <p:spPr>
          <a:xfrm flipH="1">
            <a:off x="3199702" y="3198897"/>
            <a:ext cx="269424" cy="14203"/>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30" name="Gerader Verbinder 129">
            <a:extLst>
              <a:ext uri="{FF2B5EF4-FFF2-40B4-BE49-F238E27FC236}">
                <a16:creationId xmlns:a16="http://schemas.microsoft.com/office/drawing/2014/main" id="{9FBC7887-747F-A3A3-1E04-F3797A03A557}"/>
              </a:ext>
            </a:extLst>
          </p:cNvPr>
          <p:cNvCxnSpPr>
            <a:cxnSpLocks/>
          </p:cNvCxnSpPr>
          <p:nvPr/>
        </p:nvCxnSpPr>
        <p:spPr>
          <a:xfrm>
            <a:off x="3369258" y="2968965"/>
            <a:ext cx="99868" cy="232566"/>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32" name="Gerader Verbinder 131">
            <a:extLst>
              <a:ext uri="{FF2B5EF4-FFF2-40B4-BE49-F238E27FC236}">
                <a16:creationId xmlns:a16="http://schemas.microsoft.com/office/drawing/2014/main" id="{8A7BB1F0-A9AE-F017-BB8D-613A2EAE6633}"/>
              </a:ext>
            </a:extLst>
          </p:cNvPr>
          <p:cNvCxnSpPr>
            <a:cxnSpLocks/>
          </p:cNvCxnSpPr>
          <p:nvPr/>
        </p:nvCxnSpPr>
        <p:spPr>
          <a:xfrm>
            <a:off x="3334414" y="2817988"/>
            <a:ext cx="17422" cy="13940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35" name="Gerader Verbinder 134">
            <a:extLst>
              <a:ext uri="{FF2B5EF4-FFF2-40B4-BE49-F238E27FC236}">
                <a16:creationId xmlns:a16="http://schemas.microsoft.com/office/drawing/2014/main" id="{EB47D333-3E4B-0D51-C74D-995C9CF70DC1}"/>
              </a:ext>
            </a:extLst>
          </p:cNvPr>
          <p:cNvCxnSpPr>
            <a:cxnSpLocks/>
          </p:cNvCxnSpPr>
          <p:nvPr/>
        </p:nvCxnSpPr>
        <p:spPr>
          <a:xfrm flipH="1">
            <a:off x="3334414" y="2288123"/>
            <a:ext cx="334865" cy="525091"/>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37" name="Gerader Verbinder 136">
            <a:extLst>
              <a:ext uri="{FF2B5EF4-FFF2-40B4-BE49-F238E27FC236}">
                <a16:creationId xmlns:a16="http://schemas.microsoft.com/office/drawing/2014/main" id="{A67C1D47-D3BC-7941-1FD2-E09FF965CE8E}"/>
              </a:ext>
            </a:extLst>
          </p:cNvPr>
          <p:cNvCxnSpPr>
            <a:cxnSpLocks/>
          </p:cNvCxnSpPr>
          <p:nvPr/>
        </p:nvCxnSpPr>
        <p:spPr>
          <a:xfrm flipH="1">
            <a:off x="3134261" y="2314236"/>
            <a:ext cx="535018" cy="271128"/>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40" name="Gerader Verbinder 139">
            <a:extLst>
              <a:ext uri="{FF2B5EF4-FFF2-40B4-BE49-F238E27FC236}">
                <a16:creationId xmlns:a16="http://schemas.microsoft.com/office/drawing/2014/main" id="{33F333AC-4445-4981-5E52-5DEA6E02C32D}"/>
              </a:ext>
            </a:extLst>
          </p:cNvPr>
          <p:cNvCxnSpPr>
            <a:cxnSpLocks/>
          </p:cNvCxnSpPr>
          <p:nvPr/>
        </p:nvCxnSpPr>
        <p:spPr>
          <a:xfrm>
            <a:off x="2984038" y="1985831"/>
            <a:ext cx="150223" cy="610227"/>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cxnSp>
        <p:nvCxnSpPr>
          <p:cNvPr id="143" name="Gerader Verbinder 142">
            <a:extLst>
              <a:ext uri="{FF2B5EF4-FFF2-40B4-BE49-F238E27FC236}">
                <a16:creationId xmlns:a16="http://schemas.microsoft.com/office/drawing/2014/main" id="{F26D420F-9FF2-45E8-FB9B-674FFF49EA4E}"/>
              </a:ext>
            </a:extLst>
          </p:cNvPr>
          <p:cNvCxnSpPr>
            <a:cxnSpLocks/>
          </p:cNvCxnSpPr>
          <p:nvPr/>
        </p:nvCxnSpPr>
        <p:spPr>
          <a:xfrm>
            <a:off x="2537657" y="1910091"/>
            <a:ext cx="446381" cy="93334"/>
          </a:xfrm>
          <a:prstGeom prst="line">
            <a:avLst/>
          </a:prstGeom>
          <a:ln w="19050">
            <a:solidFill>
              <a:srgbClr val="004366"/>
            </a:solidFill>
          </a:ln>
        </p:spPr>
        <p:style>
          <a:lnRef idx="1">
            <a:schemeClr val="dk1"/>
          </a:lnRef>
          <a:fillRef idx="0">
            <a:schemeClr val="dk1"/>
          </a:fillRef>
          <a:effectRef idx="0">
            <a:schemeClr val="dk1"/>
          </a:effectRef>
          <a:fontRef idx="minor">
            <a:schemeClr val="tx1"/>
          </a:fontRef>
        </p:style>
      </p:cxnSp>
      <p:sp>
        <p:nvSpPr>
          <p:cNvPr id="150" name="Ellipse 149">
            <a:extLst>
              <a:ext uri="{FF2B5EF4-FFF2-40B4-BE49-F238E27FC236}">
                <a16:creationId xmlns:a16="http://schemas.microsoft.com/office/drawing/2014/main" id="{1BDB2693-86CB-FDED-B777-26B6C0FC1101}"/>
              </a:ext>
            </a:extLst>
          </p:cNvPr>
          <p:cNvSpPr/>
          <p:nvPr/>
        </p:nvSpPr>
        <p:spPr>
          <a:xfrm flipH="1">
            <a:off x="3118099" y="2565790"/>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1" name="Ellipse 150">
            <a:extLst>
              <a:ext uri="{FF2B5EF4-FFF2-40B4-BE49-F238E27FC236}">
                <a16:creationId xmlns:a16="http://schemas.microsoft.com/office/drawing/2014/main" id="{495ADE30-4F73-488D-7F59-A9FC6C1D570F}"/>
              </a:ext>
            </a:extLst>
          </p:cNvPr>
          <p:cNvSpPr/>
          <p:nvPr/>
        </p:nvSpPr>
        <p:spPr>
          <a:xfrm flipH="1">
            <a:off x="3645715" y="2288123"/>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2" name="Ellipse 151">
            <a:extLst>
              <a:ext uri="{FF2B5EF4-FFF2-40B4-BE49-F238E27FC236}">
                <a16:creationId xmlns:a16="http://schemas.microsoft.com/office/drawing/2014/main" id="{CFA6F23A-5F83-ADA2-CDE4-9A8E64352059}"/>
              </a:ext>
            </a:extLst>
          </p:cNvPr>
          <p:cNvSpPr/>
          <p:nvPr/>
        </p:nvSpPr>
        <p:spPr>
          <a:xfrm flipH="1">
            <a:off x="3310851" y="2791228"/>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3" name="Ellipse 152">
            <a:extLst>
              <a:ext uri="{FF2B5EF4-FFF2-40B4-BE49-F238E27FC236}">
                <a16:creationId xmlns:a16="http://schemas.microsoft.com/office/drawing/2014/main" id="{98E14C1E-D16C-DD2C-9846-9275E1B87AF4}"/>
              </a:ext>
            </a:extLst>
          </p:cNvPr>
          <p:cNvSpPr/>
          <p:nvPr/>
        </p:nvSpPr>
        <p:spPr>
          <a:xfrm flipH="1">
            <a:off x="3334414" y="2940262"/>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4" name="Ellipse 153">
            <a:extLst>
              <a:ext uri="{FF2B5EF4-FFF2-40B4-BE49-F238E27FC236}">
                <a16:creationId xmlns:a16="http://schemas.microsoft.com/office/drawing/2014/main" id="{EF330ECE-17B8-DA6A-C7FF-2C82076E9306}"/>
              </a:ext>
            </a:extLst>
          </p:cNvPr>
          <p:cNvSpPr/>
          <p:nvPr/>
        </p:nvSpPr>
        <p:spPr>
          <a:xfrm flipH="1">
            <a:off x="3445562" y="317691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5" name="Ellipse 154">
            <a:extLst>
              <a:ext uri="{FF2B5EF4-FFF2-40B4-BE49-F238E27FC236}">
                <a16:creationId xmlns:a16="http://schemas.microsoft.com/office/drawing/2014/main" id="{5B16C64E-FC59-C55E-207D-0375B9C0A5C0}"/>
              </a:ext>
            </a:extLst>
          </p:cNvPr>
          <p:cNvSpPr/>
          <p:nvPr/>
        </p:nvSpPr>
        <p:spPr>
          <a:xfrm flipH="1">
            <a:off x="3181067" y="3202154"/>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6" name="Ellipse 155">
            <a:extLst>
              <a:ext uri="{FF2B5EF4-FFF2-40B4-BE49-F238E27FC236}">
                <a16:creationId xmlns:a16="http://schemas.microsoft.com/office/drawing/2014/main" id="{A3EBA98E-BF26-F8B8-84DA-3EEA47DFE3DC}"/>
              </a:ext>
            </a:extLst>
          </p:cNvPr>
          <p:cNvSpPr/>
          <p:nvPr/>
        </p:nvSpPr>
        <p:spPr>
          <a:xfrm flipH="1">
            <a:off x="3079567" y="3443031"/>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7" name="Ellipse 156">
            <a:extLst>
              <a:ext uri="{FF2B5EF4-FFF2-40B4-BE49-F238E27FC236}">
                <a16:creationId xmlns:a16="http://schemas.microsoft.com/office/drawing/2014/main" id="{5EB0153A-6481-402E-138B-156899A2A597}"/>
              </a:ext>
            </a:extLst>
          </p:cNvPr>
          <p:cNvSpPr/>
          <p:nvPr/>
        </p:nvSpPr>
        <p:spPr>
          <a:xfrm flipH="1">
            <a:off x="2814132" y="3620355"/>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8" name="Ellipse 157">
            <a:extLst>
              <a:ext uri="{FF2B5EF4-FFF2-40B4-BE49-F238E27FC236}">
                <a16:creationId xmlns:a16="http://schemas.microsoft.com/office/drawing/2014/main" id="{B980A3B5-D943-491B-A0C3-88A398F73C24}"/>
              </a:ext>
            </a:extLst>
          </p:cNvPr>
          <p:cNvSpPr/>
          <p:nvPr/>
        </p:nvSpPr>
        <p:spPr>
          <a:xfrm flipH="1">
            <a:off x="2314706" y="3799862"/>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59" name="Ellipse 158">
            <a:extLst>
              <a:ext uri="{FF2B5EF4-FFF2-40B4-BE49-F238E27FC236}">
                <a16:creationId xmlns:a16="http://schemas.microsoft.com/office/drawing/2014/main" id="{8DCF1120-7670-7B67-6A3B-42A205A50C93}"/>
              </a:ext>
            </a:extLst>
          </p:cNvPr>
          <p:cNvSpPr/>
          <p:nvPr/>
        </p:nvSpPr>
        <p:spPr>
          <a:xfrm flipH="1">
            <a:off x="2485665" y="3180515"/>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0" name="Ellipse 159">
            <a:extLst>
              <a:ext uri="{FF2B5EF4-FFF2-40B4-BE49-F238E27FC236}">
                <a16:creationId xmlns:a16="http://schemas.microsoft.com/office/drawing/2014/main" id="{236F38A5-D58A-15F5-946D-BC497F5B50A8}"/>
              </a:ext>
            </a:extLst>
          </p:cNvPr>
          <p:cNvSpPr/>
          <p:nvPr/>
        </p:nvSpPr>
        <p:spPr>
          <a:xfrm flipH="1">
            <a:off x="1866823" y="3015227"/>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1" name="Ellipse 160">
            <a:extLst>
              <a:ext uri="{FF2B5EF4-FFF2-40B4-BE49-F238E27FC236}">
                <a16:creationId xmlns:a16="http://schemas.microsoft.com/office/drawing/2014/main" id="{15160276-86D8-74FD-1B2D-5C059DF8052B}"/>
              </a:ext>
            </a:extLst>
          </p:cNvPr>
          <p:cNvSpPr/>
          <p:nvPr/>
        </p:nvSpPr>
        <p:spPr>
          <a:xfrm flipH="1">
            <a:off x="2263719" y="2674294"/>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2" name="Ellipse 161">
            <a:extLst>
              <a:ext uri="{FF2B5EF4-FFF2-40B4-BE49-F238E27FC236}">
                <a16:creationId xmlns:a16="http://schemas.microsoft.com/office/drawing/2014/main" id="{E440E4F3-F2CE-EC77-1ABF-01E4838CE652}"/>
              </a:ext>
            </a:extLst>
          </p:cNvPr>
          <p:cNvSpPr/>
          <p:nvPr/>
        </p:nvSpPr>
        <p:spPr>
          <a:xfrm flipH="1">
            <a:off x="2415491" y="2410733"/>
            <a:ext cx="47127" cy="43971"/>
          </a:xfrm>
          <a:prstGeom prst="ellipse">
            <a:avLst/>
          </a:prstGeom>
          <a:solidFill>
            <a:srgbClr val="004366"/>
          </a:solidFill>
          <a:ln w="9525">
            <a:solidFill>
              <a:srgbClr val="0043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169" name="Textfeld 168">
            <a:extLst>
              <a:ext uri="{FF2B5EF4-FFF2-40B4-BE49-F238E27FC236}">
                <a16:creationId xmlns:a16="http://schemas.microsoft.com/office/drawing/2014/main" id="{BE2FE41A-4D0F-1FCE-A10C-0CF43A3FD02F}"/>
              </a:ext>
            </a:extLst>
          </p:cNvPr>
          <p:cNvSpPr txBox="1"/>
          <p:nvPr/>
        </p:nvSpPr>
        <p:spPr>
          <a:xfrm rot="16200000">
            <a:off x="6675712" y="2122084"/>
            <a:ext cx="4608924" cy="246221"/>
          </a:xfrm>
          <a:prstGeom prst="rect">
            <a:avLst/>
          </a:prstGeom>
          <a:noFill/>
        </p:spPr>
        <p:txBody>
          <a:bodyPr wrap="square" rtlCol="0">
            <a:spAutoFit/>
          </a:bodyPr>
          <a:lstStyle/>
          <a:p>
            <a:r>
              <a:rPr lang="de-CH" sz="1000" dirty="0">
                <a:solidFill>
                  <a:schemeClr val="bg1">
                    <a:lumMod val="50000"/>
                  </a:schemeClr>
                </a:solidFill>
                <a:latin typeface="+mn-lt"/>
              </a:rPr>
              <a:t>Quelle: EBP &amp; BFH 2022: Studie zum Postulat Noser, S. 88</a:t>
            </a:r>
          </a:p>
        </p:txBody>
      </p:sp>
    </p:spTree>
    <p:extLst>
      <p:ext uri="{BB962C8B-B14F-4D97-AF65-F5344CB8AC3E}">
        <p14:creationId xmlns:p14="http://schemas.microsoft.com/office/powerpoint/2010/main" val="15489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F41CAAF-50D1-71E4-FEB7-9FA7CEA39420}"/>
              </a:ext>
            </a:extLst>
          </p:cNvPr>
          <p:cNvSpPr>
            <a:spLocks noGrp="1"/>
          </p:cNvSpPr>
          <p:nvPr>
            <p:ph type="sldNum" sz="quarter" idx="11"/>
          </p:nvPr>
        </p:nvSpPr>
        <p:spPr/>
        <p:txBody>
          <a:bodyPr/>
          <a:lstStyle/>
          <a:p>
            <a:fld id="{7D21FFDD-132D-4B5B-AD6B-BCC06A41D268}" type="slidenum">
              <a:rPr lang="de-CH" smtClean="0"/>
              <a:pPr/>
              <a:t>16</a:t>
            </a:fld>
            <a:endParaRPr lang="de-CH" dirty="0"/>
          </a:p>
        </p:txBody>
      </p:sp>
      <p:sp>
        <p:nvSpPr>
          <p:cNvPr id="19" name="Titel 3">
            <a:extLst>
              <a:ext uri="{FF2B5EF4-FFF2-40B4-BE49-F238E27FC236}">
                <a16:creationId xmlns:a16="http://schemas.microsoft.com/office/drawing/2014/main" id="{51700A48-FF7A-FE17-734F-2B7A24B40D8A}"/>
              </a:ext>
            </a:extLst>
          </p:cNvPr>
          <p:cNvSpPr>
            <a:spLocks noGrp="1"/>
          </p:cNvSpPr>
          <p:nvPr>
            <p:ph type="title"/>
          </p:nvPr>
        </p:nvSpPr>
        <p:spPr>
          <a:xfrm>
            <a:off x="1266744" y="209121"/>
            <a:ext cx="7877255" cy="675000"/>
          </a:xfrm>
        </p:spPr>
        <p:txBody>
          <a:bodyPr/>
          <a:lstStyle/>
          <a:p>
            <a:r>
              <a:rPr lang="fr-FR" sz="2400" dirty="0"/>
              <a:t>Mise en œuvre dans l'ordonnance sur les déchets</a:t>
            </a:r>
            <a:endParaRPr lang="de-CH" sz="2400" dirty="0"/>
          </a:p>
        </p:txBody>
      </p:sp>
      <p:pic>
        <p:nvPicPr>
          <p:cNvPr id="20" name="Inhaltsplatzhalter 7">
            <a:extLst>
              <a:ext uri="{FF2B5EF4-FFF2-40B4-BE49-F238E27FC236}">
                <a16:creationId xmlns:a16="http://schemas.microsoft.com/office/drawing/2014/main" id="{7B30A3B0-DC30-766D-716C-0EECA00E277C}"/>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6900" r="6826"/>
          <a:stretch/>
        </p:blipFill>
        <p:spPr>
          <a:xfrm>
            <a:off x="4800092" y="984409"/>
            <a:ext cx="3973749" cy="3454426"/>
          </a:xfrm>
        </p:spPr>
      </p:pic>
      <p:sp>
        <p:nvSpPr>
          <p:cNvPr id="21" name="Textfeld 20">
            <a:extLst>
              <a:ext uri="{FF2B5EF4-FFF2-40B4-BE49-F238E27FC236}">
                <a16:creationId xmlns:a16="http://schemas.microsoft.com/office/drawing/2014/main" id="{8D55DAF9-3CA7-F984-F4DA-FD8D91FD8C1D}"/>
              </a:ext>
            </a:extLst>
          </p:cNvPr>
          <p:cNvSpPr txBox="1"/>
          <p:nvPr/>
        </p:nvSpPr>
        <p:spPr>
          <a:xfrm rot="16200000">
            <a:off x="7341299" y="2833156"/>
            <a:ext cx="3210013" cy="246221"/>
          </a:xfrm>
          <a:prstGeom prst="rect">
            <a:avLst/>
          </a:prstGeom>
          <a:noFill/>
        </p:spPr>
        <p:txBody>
          <a:bodyPr wrap="square" rtlCol="0">
            <a:spAutoFit/>
          </a:bodyPr>
          <a:lstStyle/>
          <a:p>
            <a:r>
              <a:rPr lang="de-CH" sz="1000" dirty="0">
                <a:solidFill>
                  <a:schemeClr val="bg1">
                    <a:lumMod val="50000"/>
                  </a:schemeClr>
                </a:solidFill>
                <a:latin typeface="+mn-lt"/>
              </a:rPr>
              <a:t>Source de </a:t>
            </a:r>
            <a:r>
              <a:rPr lang="de-CH" sz="1000" dirty="0" err="1">
                <a:solidFill>
                  <a:schemeClr val="bg1">
                    <a:lumMod val="50000"/>
                  </a:schemeClr>
                </a:solidFill>
                <a:latin typeface="+mn-lt"/>
              </a:rPr>
              <a:t>l’image</a:t>
            </a:r>
            <a:r>
              <a:rPr lang="de-CH" sz="1000" dirty="0">
                <a:solidFill>
                  <a:schemeClr val="bg1">
                    <a:lumMod val="50000"/>
                  </a:schemeClr>
                </a:solidFill>
                <a:latin typeface="+mn-lt"/>
              </a:rPr>
              <a:t>: Schwarzfuchs.com</a:t>
            </a:r>
          </a:p>
        </p:txBody>
      </p:sp>
      <p:sp>
        <p:nvSpPr>
          <p:cNvPr id="22" name="Textfeld 21">
            <a:extLst>
              <a:ext uri="{FF2B5EF4-FFF2-40B4-BE49-F238E27FC236}">
                <a16:creationId xmlns:a16="http://schemas.microsoft.com/office/drawing/2014/main" id="{B79DABB1-B1D1-5430-D724-218B215A4A67}"/>
              </a:ext>
            </a:extLst>
          </p:cNvPr>
          <p:cNvSpPr txBox="1"/>
          <p:nvPr/>
        </p:nvSpPr>
        <p:spPr>
          <a:xfrm>
            <a:off x="2474431" y="2224561"/>
            <a:ext cx="3494311"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de-CH" sz="1800" dirty="0">
                <a:solidFill>
                  <a:schemeClr val="accent2"/>
                </a:solidFill>
                <a:latin typeface="Arial" panose="020B0604020202020204" pitchFamily="34" charset="0"/>
                <a:cs typeface="Arial" panose="020B0604020202020204" pitchFamily="34" charset="0"/>
              </a:rPr>
              <a:t>Analyse VOBU (le </a:t>
            </a:r>
            <a:r>
              <a:rPr lang="de-CH" sz="1800" dirty="0" err="1">
                <a:solidFill>
                  <a:schemeClr val="accent2"/>
                </a:solidFill>
                <a:latin typeface="Arial" panose="020B0604020202020204" pitchFamily="34" charset="0"/>
                <a:cs typeface="Arial" panose="020B0604020202020204" pitchFamily="34" charset="0"/>
              </a:rPr>
              <a:t>cas</a:t>
            </a:r>
            <a:r>
              <a:rPr lang="de-CH" sz="1800" dirty="0">
                <a:solidFill>
                  <a:schemeClr val="accent2"/>
                </a:solidFill>
                <a:latin typeface="Arial" panose="020B0604020202020204" pitchFamily="34" charset="0"/>
                <a:cs typeface="Arial" panose="020B0604020202020204" pitchFamily="34" charset="0"/>
              </a:rPr>
              <a:t> </a:t>
            </a:r>
            <a:r>
              <a:rPr lang="de-CH" sz="1800" dirty="0" err="1">
                <a:solidFill>
                  <a:schemeClr val="accent2"/>
                </a:solidFill>
                <a:latin typeface="Arial" panose="020B0604020202020204" pitchFamily="34" charset="0"/>
                <a:cs typeface="Arial" panose="020B0604020202020204" pitchFamily="34" charset="0"/>
              </a:rPr>
              <a:t>échéant</a:t>
            </a:r>
            <a:r>
              <a:rPr lang="de-CH" sz="1800" dirty="0">
                <a:solidFill>
                  <a:schemeClr val="accent2"/>
                </a:solidFill>
                <a:latin typeface="Arial" panose="020B0604020202020204" pitchFamily="34" charset="0"/>
                <a:cs typeface="Arial" panose="020B0604020202020204" pitchFamily="34" charset="0"/>
              </a:rPr>
              <a:t>)</a:t>
            </a:r>
            <a:endParaRPr lang="de-CH" sz="1000" dirty="0">
              <a:solidFill>
                <a:schemeClr val="accent2"/>
              </a:solidFill>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901AA829-47D3-B697-19C5-5072C101797F}"/>
              </a:ext>
            </a:extLst>
          </p:cNvPr>
          <p:cNvSpPr txBox="1"/>
          <p:nvPr/>
        </p:nvSpPr>
        <p:spPr>
          <a:xfrm>
            <a:off x="2474432" y="1634914"/>
            <a:ext cx="3402493"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de-CH" dirty="0" err="1">
                <a:solidFill>
                  <a:schemeClr val="accent2"/>
                </a:solidFill>
                <a:latin typeface="Arial" panose="020B0604020202020204" pitchFamily="34" charset="0"/>
                <a:cs typeface="Arial" panose="020B0604020202020204" pitchFamily="34" charset="0"/>
              </a:rPr>
              <a:t>Sélection</a:t>
            </a:r>
            <a:r>
              <a:rPr lang="de-CH" dirty="0">
                <a:solidFill>
                  <a:schemeClr val="accent2"/>
                </a:solidFill>
                <a:latin typeface="Arial" panose="020B0604020202020204" pitchFamily="34" charset="0"/>
                <a:cs typeface="Arial" panose="020B0604020202020204" pitchFamily="34" charset="0"/>
              </a:rPr>
              <a:t> / </a:t>
            </a:r>
            <a:r>
              <a:rPr lang="de-CH" dirty="0" err="1">
                <a:solidFill>
                  <a:schemeClr val="accent2"/>
                </a:solidFill>
                <a:latin typeface="Arial" panose="020B0604020202020204" pitchFamily="34" charset="0"/>
                <a:cs typeface="Arial" panose="020B0604020202020204" pitchFamily="34" charset="0"/>
              </a:rPr>
              <a:t>projet</a:t>
            </a:r>
            <a:r>
              <a:rPr lang="de-CH" dirty="0">
                <a:solidFill>
                  <a:schemeClr val="accent2"/>
                </a:solidFill>
                <a:latin typeface="Arial" panose="020B0604020202020204" pitchFamily="34" charset="0"/>
                <a:cs typeface="Arial" panose="020B0604020202020204" pitchFamily="34" charset="0"/>
              </a:rPr>
              <a:t> </a:t>
            </a:r>
            <a:r>
              <a:rPr lang="de-CH" dirty="0" err="1">
                <a:solidFill>
                  <a:schemeClr val="accent2"/>
                </a:solidFill>
                <a:latin typeface="Arial" panose="020B0604020202020204" pitchFamily="34" charset="0"/>
                <a:cs typeface="Arial" panose="020B0604020202020204" pitchFamily="34" charset="0"/>
              </a:rPr>
              <a:t>d'ordonnance</a:t>
            </a:r>
            <a:endParaRPr lang="de-CH" sz="1000" dirty="0">
              <a:solidFill>
                <a:schemeClr val="accent2"/>
              </a:solidFill>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0F3BF8FB-B8C8-5E4D-FCA2-E3860A79FEDF}"/>
              </a:ext>
            </a:extLst>
          </p:cNvPr>
          <p:cNvSpPr txBox="1"/>
          <p:nvPr/>
        </p:nvSpPr>
        <p:spPr>
          <a:xfrm>
            <a:off x="2474432" y="2814207"/>
            <a:ext cx="2768604"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de-CH" sz="1800" dirty="0" err="1">
                <a:solidFill>
                  <a:schemeClr val="accent2"/>
                </a:solidFill>
                <a:latin typeface="Arial" panose="020B0604020202020204" pitchFamily="34" charset="0"/>
                <a:cs typeface="Arial" panose="020B0604020202020204" pitchFamily="34" charset="0"/>
              </a:rPr>
              <a:t>Synthèse</a:t>
            </a:r>
            <a:r>
              <a:rPr lang="de-CH" sz="1800" dirty="0">
                <a:solidFill>
                  <a:schemeClr val="accent2"/>
                </a:solidFill>
                <a:latin typeface="Arial" panose="020B0604020202020204" pitchFamily="34" charset="0"/>
                <a:cs typeface="Arial" panose="020B0604020202020204" pitchFamily="34" charset="0"/>
              </a:rPr>
              <a:t> </a:t>
            </a:r>
            <a:endParaRPr lang="de-CH" sz="1000" dirty="0">
              <a:solidFill>
                <a:schemeClr val="accent2"/>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17E0DC5B-4CA4-CFCF-C255-80306C57367E}"/>
              </a:ext>
            </a:extLst>
          </p:cNvPr>
          <p:cNvSpPr txBox="1"/>
          <p:nvPr/>
        </p:nvSpPr>
        <p:spPr>
          <a:xfrm>
            <a:off x="2474432" y="891532"/>
            <a:ext cx="4181218" cy="646331"/>
          </a:xfrm>
          <a:prstGeom prst="rect">
            <a:avLst/>
          </a:prstGeom>
          <a:noFill/>
        </p:spPr>
        <p:txBody>
          <a:bodyPr wrap="square" rtlCol="0" anchor="t">
            <a:spAutoFit/>
          </a:bodyPr>
          <a:lstStyle/>
          <a:p>
            <a:pPr eaLnBrk="1" fontAlgn="auto" hangingPunct="1">
              <a:spcBef>
                <a:spcPts val="0"/>
              </a:spcBef>
              <a:spcAft>
                <a:spcPts val="0"/>
              </a:spcAft>
            </a:pPr>
            <a:r>
              <a:rPr lang="fr-FR" dirty="0">
                <a:solidFill>
                  <a:schemeClr val="accent2"/>
                </a:solidFill>
                <a:latin typeface="Arial" panose="020B0604020202020204" pitchFamily="34" charset="0"/>
                <a:cs typeface="Arial" panose="020B0604020202020204" pitchFamily="34" charset="0"/>
              </a:rPr>
              <a:t>Mise en consultation de l'ordonnance (le cas échéant)</a:t>
            </a:r>
            <a:endParaRPr lang="de-CH" sz="1000" dirty="0">
              <a:solidFill>
                <a:schemeClr val="accent2"/>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23516BC-0E70-1501-6A7A-7E8A683D05B6}"/>
              </a:ext>
            </a:extLst>
          </p:cNvPr>
          <p:cNvSpPr txBox="1"/>
          <p:nvPr/>
        </p:nvSpPr>
        <p:spPr>
          <a:xfrm>
            <a:off x="2474432" y="3360944"/>
            <a:ext cx="2325660" cy="1200329"/>
          </a:xfrm>
          <a:prstGeom prst="rect">
            <a:avLst/>
          </a:prstGeom>
          <a:solidFill>
            <a:schemeClr val="bg1"/>
          </a:solidFill>
        </p:spPr>
        <p:txBody>
          <a:bodyPr wrap="square" rtlCol="0">
            <a:spAutoFit/>
          </a:bodyPr>
          <a:lstStyle/>
          <a:p>
            <a:pPr eaLnBrk="1" fontAlgn="auto" hangingPunct="1">
              <a:spcBef>
                <a:spcPts val="0"/>
              </a:spcBef>
              <a:spcAft>
                <a:spcPts val="0"/>
              </a:spcAft>
            </a:pPr>
            <a:r>
              <a:rPr lang="fr-FR" dirty="0">
                <a:solidFill>
                  <a:schemeClr val="accent2"/>
                </a:solidFill>
                <a:latin typeface="Arial" panose="020B0604020202020204" pitchFamily="34" charset="0"/>
                <a:cs typeface="Arial" panose="020B0604020202020204" pitchFamily="34" charset="0"/>
              </a:rPr>
              <a:t>Etat des lieux des problèmes, objectifs, options d'action et approches</a:t>
            </a:r>
            <a:endParaRPr lang="de-CH" sz="1000" dirty="0">
              <a:solidFill>
                <a:schemeClr val="accent2"/>
              </a:solidFill>
              <a:latin typeface="Arial" panose="020B0604020202020204" pitchFamily="34" charset="0"/>
              <a:cs typeface="Arial" panose="020B0604020202020204" pitchFamily="34" charset="0"/>
            </a:endParaRPr>
          </a:p>
        </p:txBody>
      </p:sp>
      <p:sp>
        <p:nvSpPr>
          <p:cNvPr id="27" name="Textfeld 26">
            <a:extLst>
              <a:ext uri="{FF2B5EF4-FFF2-40B4-BE49-F238E27FC236}">
                <a16:creationId xmlns:a16="http://schemas.microsoft.com/office/drawing/2014/main" id="{3759F299-0509-E2D7-4B55-ED8AB53DC91D}"/>
              </a:ext>
            </a:extLst>
          </p:cNvPr>
          <p:cNvSpPr txBox="1"/>
          <p:nvPr/>
        </p:nvSpPr>
        <p:spPr>
          <a:xfrm>
            <a:off x="731323" y="3378163"/>
            <a:ext cx="1070844" cy="369332"/>
          </a:xfrm>
          <a:prstGeom prst="rect">
            <a:avLst/>
          </a:prstGeom>
          <a:noFill/>
        </p:spPr>
        <p:txBody>
          <a:bodyPr wrap="square" rtlCol="0">
            <a:spAutoFit/>
          </a:bodyPr>
          <a:lstStyle/>
          <a:p>
            <a:pPr eaLnBrk="1" fontAlgn="auto" hangingPunct="1">
              <a:spcBef>
                <a:spcPts val="0"/>
              </a:spcBef>
              <a:spcAft>
                <a:spcPts val="0"/>
              </a:spcAft>
            </a:pPr>
            <a:r>
              <a:rPr lang="de-CH" dirty="0">
                <a:solidFill>
                  <a:schemeClr val="accent2"/>
                </a:solidFill>
                <a:latin typeface="Arial" panose="020B0604020202020204" pitchFamily="34" charset="0"/>
                <a:cs typeface="Arial" panose="020B0604020202020204" pitchFamily="34" charset="0"/>
              </a:rPr>
              <a:t>Q1 2025</a:t>
            </a:r>
            <a:endParaRPr lang="de-CH" sz="1000" dirty="0">
              <a:solidFill>
                <a:schemeClr val="accent2"/>
              </a:solidFill>
              <a:latin typeface="Arial" panose="020B0604020202020204" pitchFamily="34" charset="0"/>
              <a:cs typeface="Arial" panose="020B0604020202020204" pitchFamily="34" charset="0"/>
            </a:endParaRPr>
          </a:p>
        </p:txBody>
      </p:sp>
      <p:sp>
        <p:nvSpPr>
          <p:cNvPr id="28" name="Textfeld 27">
            <a:extLst>
              <a:ext uri="{FF2B5EF4-FFF2-40B4-BE49-F238E27FC236}">
                <a16:creationId xmlns:a16="http://schemas.microsoft.com/office/drawing/2014/main" id="{507C4AAB-A15C-07B8-C58E-8BF8608F9662}"/>
              </a:ext>
            </a:extLst>
          </p:cNvPr>
          <p:cNvSpPr txBox="1"/>
          <p:nvPr/>
        </p:nvSpPr>
        <p:spPr>
          <a:xfrm>
            <a:off x="731323" y="2224561"/>
            <a:ext cx="1443706" cy="369332"/>
          </a:xfrm>
          <a:prstGeom prst="rect">
            <a:avLst/>
          </a:prstGeom>
          <a:noFill/>
        </p:spPr>
        <p:txBody>
          <a:bodyPr wrap="square" rtlCol="0">
            <a:spAutoFit/>
          </a:bodyPr>
          <a:lstStyle/>
          <a:p>
            <a:pPr eaLnBrk="1" fontAlgn="auto" hangingPunct="1">
              <a:spcBef>
                <a:spcPts val="0"/>
              </a:spcBef>
              <a:spcAft>
                <a:spcPts val="0"/>
              </a:spcAft>
            </a:pPr>
            <a:r>
              <a:rPr lang="de-CH" dirty="0">
                <a:solidFill>
                  <a:schemeClr val="accent2"/>
                </a:solidFill>
                <a:latin typeface="Arial" panose="020B0604020202020204" pitchFamily="34" charset="0"/>
                <a:cs typeface="Arial" panose="020B0604020202020204" pitchFamily="34" charset="0"/>
              </a:rPr>
              <a:t>Bis Q2 2026</a:t>
            </a:r>
            <a:endParaRPr lang="de-CH" sz="1000" dirty="0">
              <a:solidFill>
                <a:schemeClr val="accent2"/>
              </a:solidFill>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813C6839-7CEE-90FE-3ADF-F3EE1755C879}"/>
              </a:ext>
            </a:extLst>
          </p:cNvPr>
          <p:cNvSpPr txBox="1"/>
          <p:nvPr/>
        </p:nvSpPr>
        <p:spPr>
          <a:xfrm>
            <a:off x="731323" y="1045267"/>
            <a:ext cx="1567994" cy="369332"/>
          </a:xfrm>
          <a:prstGeom prst="rect">
            <a:avLst/>
          </a:prstGeom>
          <a:noFill/>
        </p:spPr>
        <p:txBody>
          <a:bodyPr wrap="square" rtlCol="0">
            <a:spAutoFit/>
          </a:bodyPr>
          <a:lstStyle/>
          <a:p>
            <a:pPr eaLnBrk="1" fontAlgn="auto" hangingPunct="1">
              <a:spcBef>
                <a:spcPts val="0"/>
              </a:spcBef>
              <a:spcAft>
                <a:spcPts val="0"/>
              </a:spcAft>
            </a:pPr>
            <a:r>
              <a:rPr lang="de-CH" dirty="0">
                <a:solidFill>
                  <a:schemeClr val="accent2"/>
                </a:solidFill>
                <a:latin typeface="Arial" panose="020B0604020202020204" pitchFamily="34" charset="0"/>
                <a:cs typeface="Arial" panose="020B0604020202020204" pitchFamily="34" charset="0"/>
              </a:rPr>
              <a:t>Q2 / Q4 2026 </a:t>
            </a:r>
            <a:endParaRPr lang="de-CH" sz="1000" dirty="0">
              <a:solidFill>
                <a:schemeClr val="accent2"/>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3DB5201B-C17E-47FA-643E-DCD6B2CADE6A}"/>
              </a:ext>
            </a:extLst>
          </p:cNvPr>
          <p:cNvSpPr txBox="1"/>
          <p:nvPr/>
        </p:nvSpPr>
        <p:spPr>
          <a:xfrm>
            <a:off x="731323" y="2814207"/>
            <a:ext cx="1567994" cy="369332"/>
          </a:xfrm>
          <a:prstGeom prst="rect">
            <a:avLst/>
          </a:prstGeom>
          <a:noFill/>
        </p:spPr>
        <p:txBody>
          <a:bodyPr wrap="square" rtlCol="0">
            <a:spAutoFit/>
          </a:bodyPr>
          <a:lstStyle/>
          <a:p>
            <a:pPr eaLnBrk="1" fontAlgn="auto" hangingPunct="1">
              <a:spcBef>
                <a:spcPts val="0"/>
              </a:spcBef>
              <a:spcAft>
                <a:spcPts val="0"/>
              </a:spcAft>
            </a:pPr>
            <a:r>
              <a:rPr lang="de-CH" dirty="0">
                <a:solidFill>
                  <a:schemeClr val="accent2"/>
                </a:solidFill>
                <a:latin typeface="Arial" panose="020B0604020202020204" pitchFamily="34" charset="0"/>
                <a:cs typeface="Arial" panose="020B0604020202020204" pitchFamily="34" charset="0"/>
              </a:rPr>
              <a:t>Q1 / Q2 2025</a:t>
            </a:r>
            <a:endParaRPr lang="de-CH" sz="1000" dirty="0">
              <a:solidFill>
                <a:schemeClr val="accent2"/>
              </a:solidFill>
              <a:latin typeface="Arial" panose="020B0604020202020204" pitchFamily="34" charset="0"/>
              <a:cs typeface="Arial" panose="020B0604020202020204" pitchFamily="34" charset="0"/>
            </a:endParaRPr>
          </a:p>
        </p:txBody>
      </p:sp>
      <p:cxnSp>
        <p:nvCxnSpPr>
          <p:cNvPr id="31" name="Gerader Verbinder 30">
            <a:extLst>
              <a:ext uri="{FF2B5EF4-FFF2-40B4-BE49-F238E27FC236}">
                <a16:creationId xmlns:a16="http://schemas.microsoft.com/office/drawing/2014/main" id="{DE3D5753-DB6F-64F2-BEFF-12F0C8CA9908}"/>
              </a:ext>
            </a:extLst>
          </p:cNvPr>
          <p:cNvCxnSpPr>
            <a:cxnSpLocks/>
          </p:cNvCxnSpPr>
          <p:nvPr/>
        </p:nvCxnSpPr>
        <p:spPr>
          <a:xfrm>
            <a:off x="731323" y="3318467"/>
            <a:ext cx="4345502" cy="0"/>
          </a:xfrm>
          <a:prstGeom prst="line">
            <a:avLst/>
          </a:prstGeom>
          <a:ln/>
        </p:spPr>
        <p:style>
          <a:lnRef idx="1">
            <a:schemeClr val="dk1"/>
          </a:lnRef>
          <a:fillRef idx="0">
            <a:schemeClr val="dk1"/>
          </a:fillRef>
          <a:effectRef idx="0">
            <a:schemeClr val="dk1"/>
          </a:effectRef>
          <a:fontRef idx="minor">
            <a:schemeClr val="tx1"/>
          </a:fontRef>
        </p:style>
      </p:cxnSp>
      <p:cxnSp>
        <p:nvCxnSpPr>
          <p:cNvPr id="32" name="Gerader Verbinder 31">
            <a:extLst>
              <a:ext uri="{FF2B5EF4-FFF2-40B4-BE49-F238E27FC236}">
                <a16:creationId xmlns:a16="http://schemas.microsoft.com/office/drawing/2014/main" id="{6DCBBD17-882B-9C54-FFEC-F2E1BA2D0563}"/>
              </a:ext>
            </a:extLst>
          </p:cNvPr>
          <p:cNvCxnSpPr>
            <a:cxnSpLocks/>
          </p:cNvCxnSpPr>
          <p:nvPr/>
        </p:nvCxnSpPr>
        <p:spPr>
          <a:xfrm>
            <a:off x="731323" y="2721954"/>
            <a:ext cx="4745552" cy="0"/>
          </a:xfrm>
          <a:prstGeom prst="line">
            <a:avLst/>
          </a:prstGeom>
          <a:ln/>
        </p:spPr>
        <p:style>
          <a:lnRef idx="1">
            <a:schemeClr val="dk1"/>
          </a:lnRef>
          <a:fillRef idx="0">
            <a:schemeClr val="dk1"/>
          </a:fillRef>
          <a:effectRef idx="0">
            <a:schemeClr val="dk1"/>
          </a:effectRef>
          <a:fontRef idx="minor">
            <a:schemeClr val="tx1"/>
          </a:fontRef>
        </p:style>
      </p:cxnSp>
      <p:cxnSp>
        <p:nvCxnSpPr>
          <p:cNvPr id="33" name="Gerader Verbinder 32">
            <a:extLst>
              <a:ext uri="{FF2B5EF4-FFF2-40B4-BE49-F238E27FC236}">
                <a16:creationId xmlns:a16="http://schemas.microsoft.com/office/drawing/2014/main" id="{0E4A2797-0159-7648-AB08-4018791F103D}"/>
              </a:ext>
            </a:extLst>
          </p:cNvPr>
          <p:cNvCxnSpPr>
            <a:cxnSpLocks/>
          </p:cNvCxnSpPr>
          <p:nvPr/>
        </p:nvCxnSpPr>
        <p:spPr>
          <a:xfrm>
            <a:off x="731323" y="2125442"/>
            <a:ext cx="5145602"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Gerader Verbinder 33">
            <a:extLst>
              <a:ext uri="{FF2B5EF4-FFF2-40B4-BE49-F238E27FC236}">
                <a16:creationId xmlns:a16="http://schemas.microsoft.com/office/drawing/2014/main" id="{F4093CFA-85D6-06C7-511F-133438A8A7AA}"/>
              </a:ext>
            </a:extLst>
          </p:cNvPr>
          <p:cNvCxnSpPr>
            <a:cxnSpLocks/>
          </p:cNvCxnSpPr>
          <p:nvPr/>
        </p:nvCxnSpPr>
        <p:spPr>
          <a:xfrm>
            <a:off x="731323" y="1528930"/>
            <a:ext cx="5326577" cy="0"/>
          </a:xfrm>
          <a:prstGeom prst="line">
            <a:avLst/>
          </a:prstGeom>
          <a:ln/>
        </p:spPr>
        <p:style>
          <a:lnRef idx="1">
            <a:schemeClr val="dk1"/>
          </a:lnRef>
          <a:fillRef idx="0">
            <a:schemeClr val="dk1"/>
          </a:fillRef>
          <a:effectRef idx="0">
            <a:schemeClr val="dk1"/>
          </a:effectRef>
          <a:fontRef idx="minor">
            <a:schemeClr val="tx1"/>
          </a:fontRef>
        </p:style>
      </p:cxnSp>
      <p:sp>
        <p:nvSpPr>
          <p:cNvPr id="35" name="Textfeld 34">
            <a:extLst>
              <a:ext uri="{FF2B5EF4-FFF2-40B4-BE49-F238E27FC236}">
                <a16:creationId xmlns:a16="http://schemas.microsoft.com/office/drawing/2014/main" id="{A7EC593F-AE58-A44B-F690-AE2B7782EF5B}"/>
              </a:ext>
            </a:extLst>
          </p:cNvPr>
          <p:cNvSpPr txBox="1"/>
          <p:nvPr/>
        </p:nvSpPr>
        <p:spPr>
          <a:xfrm>
            <a:off x="731321" y="1638786"/>
            <a:ext cx="2179323" cy="369332"/>
          </a:xfrm>
          <a:prstGeom prst="rect">
            <a:avLst/>
          </a:prstGeom>
          <a:noFill/>
        </p:spPr>
        <p:txBody>
          <a:bodyPr wrap="square" rtlCol="0">
            <a:spAutoFit/>
          </a:bodyPr>
          <a:lstStyle/>
          <a:p>
            <a:pPr eaLnBrk="1" fontAlgn="auto" hangingPunct="1">
              <a:spcBef>
                <a:spcPts val="0"/>
              </a:spcBef>
              <a:spcAft>
                <a:spcPts val="0"/>
              </a:spcAft>
            </a:pPr>
            <a:r>
              <a:rPr lang="de-CH" dirty="0">
                <a:solidFill>
                  <a:schemeClr val="accent2"/>
                </a:solidFill>
                <a:latin typeface="Arial" panose="020B0604020202020204" pitchFamily="34" charset="0"/>
                <a:cs typeface="Arial" panose="020B0604020202020204" pitchFamily="34" charset="0"/>
              </a:rPr>
              <a:t>Q4 25 / Q2 26</a:t>
            </a:r>
            <a:endParaRPr lang="de-CH" sz="1000" dirty="0">
              <a:solidFill>
                <a:schemeClr val="accent2"/>
              </a:solidFill>
              <a:latin typeface="Arial" panose="020B0604020202020204" pitchFamily="34" charset="0"/>
              <a:cs typeface="Arial" panose="020B0604020202020204" pitchFamily="34" charset="0"/>
            </a:endParaRPr>
          </a:p>
        </p:txBody>
      </p:sp>
      <p:sp>
        <p:nvSpPr>
          <p:cNvPr id="36" name="Gleichschenkliges Dreieck 35">
            <a:extLst>
              <a:ext uri="{FF2B5EF4-FFF2-40B4-BE49-F238E27FC236}">
                <a16:creationId xmlns:a16="http://schemas.microsoft.com/office/drawing/2014/main" id="{94594D9C-7DB5-5B82-AB36-798AC2FCAFD3}"/>
              </a:ext>
            </a:extLst>
          </p:cNvPr>
          <p:cNvSpPr/>
          <p:nvPr/>
        </p:nvSpPr>
        <p:spPr>
          <a:xfrm rot="5400000">
            <a:off x="359065" y="3458236"/>
            <a:ext cx="242655" cy="209186"/>
          </a:xfrm>
          <a:prstGeom prst="triangle">
            <a:avLst/>
          </a:prstGeom>
          <a:solidFill>
            <a:srgbClr val="ED181E"/>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37" name="Gleichschenkliges Dreieck 36">
            <a:extLst>
              <a:ext uri="{FF2B5EF4-FFF2-40B4-BE49-F238E27FC236}">
                <a16:creationId xmlns:a16="http://schemas.microsoft.com/office/drawing/2014/main" id="{58E212E5-8B98-62AE-2774-F80FE213315A}"/>
              </a:ext>
            </a:extLst>
          </p:cNvPr>
          <p:cNvSpPr/>
          <p:nvPr/>
        </p:nvSpPr>
        <p:spPr>
          <a:xfrm rot="5400000">
            <a:off x="359065" y="2304633"/>
            <a:ext cx="242655" cy="209186"/>
          </a:xfrm>
          <a:prstGeom prst="triangle">
            <a:avLst/>
          </a:prstGeom>
          <a:solidFill>
            <a:srgbClr val="ED181E"/>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38" name="Gleichschenkliges Dreieck 37">
            <a:extLst>
              <a:ext uri="{FF2B5EF4-FFF2-40B4-BE49-F238E27FC236}">
                <a16:creationId xmlns:a16="http://schemas.microsoft.com/office/drawing/2014/main" id="{80098723-3D59-6A76-F285-003765F6A1E5}"/>
              </a:ext>
            </a:extLst>
          </p:cNvPr>
          <p:cNvSpPr/>
          <p:nvPr/>
        </p:nvSpPr>
        <p:spPr>
          <a:xfrm rot="5400000">
            <a:off x="359065" y="1125339"/>
            <a:ext cx="242655" cy="209186"/>
          </a:xfrm>
          <a:prstGeom prst="triangle">
            <a:avLst/>
          </a:prstGeom>
          <a:solidFill>
            <a:srgbClr val="ED181E"/>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de-CH" dirty="0" err="1"/>
          </a:p>
        </p:txBody>
      </p:sp>
      <p:sp>
        <p:nvSpPr>
          <p:cNvPr id="39" name="Textfeld 38">
            <a:extLst>
              <a:ext uri="{FF2B5EF4-FFF2-40B4-BE49-F238E27FC236}">
                <a16:creationId xmlns:a16="http://schemas.microsoft.com/office/drawing/2014/main" id="{7FA1228B-D269-8A96-3103-6ECCEBC3CA0C}"/>
              </a:ext>
            </a:extLst>
          </p:cNvPr>
          <p:cNvSpPr txBox="1"/>
          <p:nvPr/>
        </p:nvSpPr>
        <p:spPr>
          <a:xfrm>
            <a:off x="262612" y="715411"/>
            <a:ext cx="1796923" cy="276999"/>
          </a:xfrm>
          <a:prstGeom prst="rect">
            <a:avLst/>
          </a:prstGeom>
          <a:noFill/>
        </p:spPr>
        <p:txBody>
          <a:bodyPr wrap="square" rtlCol="0">
            <a:spAutoFit/>
          </a:bodyPr>
          <a:lstStyle/>
          <a:p>
            <a:pPr eaLnBrk="1" fontAlgn="auto" hangingPunct="1">
              <a:spcBef>
                <a:spcPts val="0"/>
              </a:spcBef>
              <a:spcAft>
                <a:spcPts val="0"/>
              </a:spcAft>
            </a:pPr>
            <a:r>
              <a:rPr lang="fr-FR" sz="1200" noProof="0" dirty="0">
                <a:solidFill>
                  <a:srgbClr val="C00000"/>
                </a:solidFill>
                <a:latin typeface="Arial" panose="020B0604020202020204" pitchFamily="34" charset="0"/>
                <a:cs typeface="Arial" panose="020B0604020202020204" pitchFamily="34" charset="0"/>
              </a:rPr>
              <a:t>inclusion des acteurs</a:t>
            </a:r>
          </a:p>
        </p:txBody>
      </p:sp>
      <p:sp>
        <p:nvSpPr>
          <p:cNvPr id="2" name="Textfeld 5">
            <a:extLst>
              <a:ext uri="{FF2B5EF4-FFF2-40B4-BE49-F238E27FC236}">
                <a16:creationId xmlns:a16="http://schemas.microsoft.com/office/drawing/2014/main" id="{B102F7BC-156F-5FC2-B9D2-868FA728697A}"/>
              </a:ext>
            </a:extLst>
          </p:cNvPr>
          <p:cNvSpPr txBox="1"/>
          <p:nvPr/>
        </p:nvSpPr>
        <p:spPr>
          <a:xfrm rot="19957096">
            <a:off x="659528" y="1944492"/>
            <a:ext cx="7758262" cy="954107"/>
          </a:xfrm>
          <a:prstGeom prst="rect">
            <a:avLst/>
          </a:prstGeom>
          <a:solidFill>
            <a:srgbClr val="C00000"/>
          </a:solidFill>
        </p:spPr>
        <p:txBody>
          <a:bodyPr wrap="square" rtlCol="0">
            <a:spAutoFit/>
          </a:bodyPr>
          <a:lstStyle/>
          <a:p>
            <a:pPr algn="ctr"/>
            <a:endParaRPr lang="fr-CH" sz="1000" dirty="0">
              <a:solidFill>
                <a:schemeClr val="bg1"/>
              </a:solidFill>
              <a:latin typeface="+mn-lt"/>
            </a:endParaRPr>
          </a:p>
          <a:p>
            <a:pPr algn="ctr"/>
            <a:r>
              <a:rPr lang="fr-CH" b="1" dirty="0">
                <a:solidFill>
                  <a:schemeClr val="bg1"/>
                </a:solidFill>
                <a:latin typeface="+mn-lt"/>
              </a:rPr>
              <a:t>Objectif : </a:t>
            </a:r>
          </a:p>
          <a:p>
            <a:pPr algn="ctr"/>
            <a:r>
              <a:rPr lang="fr-CH" b="1" dirty="0">
                <a:solidFill>
                  <a:schemeClr val="bg1"/>
                </a:solidFill>
                <a:latin typeface="+mn-lt"/>
              </a:rPr>
              <a:t>directives claires et applicables avec un bon rapport coût / bénéfice    </a:t>
            </a:r>
          </a:p>
          <a:p>
            <a:pPr algn="ctr"/>
            <a:endParaRPr lang="fr-CH" sz="1000" dirty="0">
              <a:solidFill>
                <a:schemeClr val="bg1"/>
              </a:solidFill>
              <a:latin typeface="+mn-lt"/>
            </a:endParaRPr>
          </a:p>
        </p:txBody>
      </p:sp>
    </p:spTree>
    <p:extLst>
      <p:ext uri="{BB962C8B-B14F-4D97-AF65-F5344CB8AC3E}">
        <p14:creationId xmlns:p14="http://schemas.microsoft.com/office/powerpoint/2010/main" val="367351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046A-8EF8-3B8A-2968-A55A2A6D0C8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ADA9EFC-5712-03A9-C3A3-FC28AD85B144}"/>
              </a:ext>
            </a:extLst>
          </p:cNvPr>
          <p:cNvSpPr>
            <a:spLocks noGrp="1"/>
          </p:cNvSpPr>
          <p:nvPr>
            <p:ph type="sldNum" sz="quarter" idx="11"/>
          </p:nvPr>
        </p:nvSpPr>
        <p:spPr/>
        <p:txBody>
          <a:bodyPr/>
          <a:lstStyle/>
          <a:p>
            <a:fld id="{7D21FFDD-132D-4B5B-AD6B-BCC06A41D268}" type="slidenum">
              <a:rPr lang="de-CH" smtClean="0"/>
              <a:pPr/>
              <a:t>17</a:t>
            </a:fld>
            <a:endParaRPr lang="de-CH" dirty="0"/>
          </a:p>
        </p:txBody>
      </p:sp>
      <p:sp>
        <p:nvSpPr>
          <p:cNvPr id="4" name="Titel 3">
            <a:extLst>
              <a:ext uri="{FF2B5EF4-FFF2-40B4-BE49-F238E27FC236}">
                <a16:creationId xmlns:a16="http://schemas.microsoft.com/office/drawing/2014/main" id="{BFBCA7A3-1AA7-4FEF-3620-EB1D82E2A7A3}"/>
              </a:ext>
            </a:extLst>
          </p:cNvPr>
          <p:cNvSpPr>
            <a:spLocks noGrp="1"/>
          </p:cNvSpPr>
          <p:nvPr>
            <p:ph type="title"/>
          </p:nvPr>
        </p:nvSpPr>
        <p:spPr/>
        <p:txBody>
          <a:bodyPr/>
          <a:lstStyle/>
          <a:p>
            <a:r>
              <a:rPr lang="de-CH" b="1" dirty="0" err="1"/>
              <a:t>Objectifs</a:t>
            </a:r>
            <a:endParaRPr lang="de-CH" dirty="0"/>
          </a:p>
        </p:txBody>
      </p:sp>
      <p:sp>
        <p:nvSpPr>
          <p:cNvPr id="2" name="Inhaltsplatzhalter 1"/>
          <p:cNvSpPr>
            <a:spLocks noGrp="1"/>
          </p:cNvSpPr>
          <p:nvPr>
            <p:ph sz="quarter" idx="10"/>
          </p:nvPr>
        </p:nvSpPr>
        <p:spPr>
          <a:xfrm>
            <a:off x="1295400" y="967027"/>
            <a:ext cx="7490222" cy="3448219"/>
          </a:xfrm>
        </p:spPr>
        <p:txBody>
          <a:bodyPr/>
          <a:lstStyle/>
          <a:p>
            <a:pPr marL="0" indent="0" algn="ctr">
              <a:lnSpc>
                <a:spcPct val="100000"/>
              </a:lnSpc>
              <a:spcAft>
                <a:spcPts val="1200"/>
              </a:spcAft>
              <a:buNone/>
            </a:pPr>
            <a:r>
              <a:rPr lang="fr-FR" sz="1600" b="1" dirty="0">
                <a:solidFill>
                  <a:srgbClr val="000000"/>
                </a:solidFill>
                <a:cs typeface="Arial"/>
              </a:rPr>
              <a:t>Renforcer la sécurité de l'approvisionnement et la valeur ajoutée nationale</a:t>
            </a:r>
          </a:p>
          <a:p>
            <a:pPr marL="0" indent="0" algn="ctr">
              <a:lnSpc>
                <a:spcPct val="100000"/>
              </a:lnSpc>
              <a:spcAft>
                <a:spcPts val="1200"/>
              </a:spcAft>
              <a:buNone/>
            </a:pPr>
            <a:r>
              <a:rPr lang="fr-FR" sz="1600" b="1" dirty="0">
                <a:solidFill>
                  <a:srgbClr val="000000"/>
                </a:solidFill>
                <a:cs typeface="Arial"/>
              </a:rPr>
              <a:t>Réduire l'utilisation des ressources et l'impact sur l'environnement</a:t>
            </a:r>
            <a:br>
              <a:rPr lang="fr-FR" sz="1600" b="1" dirty="0">
                <a:solidFill>
                  <a:srgbClr val="000000"/>
                </a:solidFill>
                <a:cs typeface="Arial"/>
              </a:rPr>
            </a:br>
            <a:endParaRPr lang="fr-FR" sz="1600" b="1" dirty="0">
              <a:solidFill>
                <a:srgbClr val="000000"/>
              </a:solidFill>
              <a:cs typeface="Arial"/>
            </a:endParaRPr>
          </a:p>
          <a:p>
            <a:pPr marL="200660" indent="-200660">
              <a:lnSpc>
                <a:spcPct val="100000"/>
              </a:lnSpc>
              <a:spcAft>
                <a:spcPts val="600"/>
              </a:spcAft>
            </a:pPr>
            <a:r>
              <a:rPr lang="fr-FR" sz="1600" dirty="0">
                <a:solidFill>
                  <a:srgbClr val="000000"/>
                </a:solidFill>
                <a:cs typeface="Arial"/>
              </a:rPr>
              <a:t>Utilisation accrue de matériaux de construction </a:t>
            </a:r>
            <a:r>
              <a:rPr lang="fr-FR" sz="1600" dirty="0">
                <a:latin typeface="Arial" panose="020B0604020202020204" pitchFamily="34" charset="0"/>
                <a:ea typeface="Calibri" panose="020F0502020204030204" pitchFamily="34" charset="0"/>
                <a:cs typeface="Arial" panose="020B0604020202020204" pitchFamily="34" charset="0"/>
              </a:rPr>
              <a:t>économe en ressources.</a:t>
            </a:r>
            <a:r>
              <a:rPr lang="fr-FR" sz="1600" dirty="0"/>
              <a:t> </a:t>
            </a:r>
          </a:p>
          <a:p>
            <a:pPr marL="200660" indent="-200660">
              <a:lnSpc>
                <a:spcPct val="100000"/>
              </a:lnSpc>
              <a:spcAft>
                <a:spcPts val="900"/>
              </a:spcAft>
            </a:pPr>
            <a:r>
              <a:rPr lang="fr-FR" sz="1600" dirty="0"/>
              <a:t>Augmenter la part des parties réversibles sans destruction, qui peuvent ensuite être réutilisées. </a:t>
            </a:r>
          </a:p>
          <a:p>
            <a:pPr marL="200660" indent="-200660">
              <a:lnSpc>
                <a:spcPct val="100000"/>
              </a:lnSpc>
              <a:spcAft>
                <a:spcPts val="900"/>
              </a:spcAft>
            </a:pPr>
            <a:r>
              <a:rPr lang="fr-FR" sz="1600" dirty="0"/>
              <a:t>Lors de la déconstruction ou de la rénovation, obtenir autant que possible des fractions de déchets purs, sans substances perturbatrices, qui peuvent être facilement recyclées. </a:t>
            </a:r>
          </a:p>
          <a:p>
            <a:pPr marL="200660" indent="-200660">
              <a:lnSpc>
                <a:spcPct val="100000"/>
              </a:lnSpc>
              <a:spcAft>
                <a:spcPts val="900"/>
              </a:spcAft>
            </a:pPr>
            <a:r>
              <a:rPr lang="fr-FR" sz="1600" dirty="0">
                <a:cs typeface="Arial"/>
              </a:rPr>
              <a:t>Lors de la construction et de la rénovation, utiliser moins de matériaux et moins d'émissions grises de gaz à effet de serre.</a:t>
            </a:r>
            <a:endParaRPr lang="de-CH" sz="1600" dirty="0">
              <a:cs typeface="Arial"/>
            </a:endParaRPr>
          </a:p>
          <a:p>
            <a:pPr marL="0" indent="0">
              <a:lnSpc>
                <a:spcPct val="100000"/>
              </a:lnSpc>
              <a:spcAft>
                <a:spcPts val="1200"/>
              </a:spcAft>
              <a:buNone/>
            </a:pPr>
            <a:endParaRPr lang="de-CH" sz="2200" dirty="0">
              <a:solidFill>
                <a:srgbClr val="000000"/>
              </a:solidFill>
              <a:cs typeface="Arial"/>
            </a:endParaRPr>
          </a:p>
        </p:txBody>
      </p:sp>
    </p:spTree>
    <p:extLst>
      <p:ext uri="{BB962C8B-B14F-4D97-AF65-F5344CB8AC3E}">
        <p14:creationId xmlns:p14="http://schemas.microsoft.com/office/powerpoint/2010/main" val="395975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046A-8EF8-3B8A-2968-A55A2A6D0C8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ADA9EFC-5712-03A9-C3A3-FC28AD85B144}"/>
              </a:ext>
            </a:extLst>
          </p:cNvPr>
          <p:cNvSpPr>
            <a:spLocks noGrp="1"/>
          </p:cNvSpPr>
          <p:nvPr>
            <p:ph type="sldNum" sz="quarter" idx="11"/>
          </p:nvPr>
        </p:nvSpPr>
        <p:spPr/>
        <p:txBody>
          <a:bodyPr/>
          <a:lstStyle/>
          <a:p>
            <a:fld id="{7D21FFDD-132D-4B5B-AD6B-BCC06A41D268}" type="slidenum">
              <a:rPr lang="de-CH" smtClean="0"/>
              <a:pPr/>
              <a:t>18</a:t>
            </a:fld>
            <a:endParaRPr lang="de-CH" dirty="0"/>
          </a:p>
        </p:txBody>
      </p:sp>
      <p:sp>
        <p:nvSpPr>
          <p:cNvPr id="4" name="Titel 3">
            <a:extLst>
              <a:ext uri="{FF2B5EF4-FFF2-40B4-BE49-F238E27FC236}">
                <a16:creationId xmlns:a16="http://schemas.microsoft.com/office/drawing/2014/main" id="{BFBCA7A3-1AA7-4FEF-3620-EB1D82E2A7A3}"/>
              </a:ext>
            </a:extLst>
          </p:cNvPr>
          <p:cNvSpPr>
            <a:spLocks noGrp="1"/>
          </p:cNvSpPr>
          <p:nvPr>
            <p:ph type="title"/>
          </p:nvPr>
        </p:nvSpPr>
        <p:spPr>
          <a:xfrm>
            <a:off x="1295401" y="209121"/>
            <a:ext cx="7479623" cy="556387"/>
          </a:xfrm>
        </p:spPr>
        <p:txBody>
          <a:bodyPr/>
          <a:lstStyle/>
          <a:p>
            <a:r>
              <a:rPr lang="de-CH" b="1" dirty="0" err="1"/>
              <a:t>Objectifs</a:t>
            </a:r>
            <a:endParaRPr lang="de-CH" dirty="0"/>
          </a:p>
        </p:txBody>
      </p:sp>
      <p:sp>
        <p:nvSpPr>
          <p:cNvPr id="2" name="Inhaltsplatzhalter 1"/>
          <p:cNvSpPr>
            <a:spLocks noGrp="1"/>
          </p:cNvSpPr>
          <p:nvPr>
            <p:ph sz="quarter" idx="10"/>
          </p:nvPr>
        </p:nvSpPr>
        <p:spPr>
          <a:xfrm>
            <a:off x="887538" y="938219"/>
            <a:ext cx="5447417" cy="3644443"/>
          </a:xfrm>
        </p:spPr>
        <p:txBody>
          <a:bodyPr/>
          <a:lstStyle/>
          <a:p>
            <a:pPr marL="200660" indent="-200660">
              <a:lnSpc>
                <a:spcPct val="100000"/>
              </a:lnSpc>
              <a:spcAft>
                <a:spcPts val="600"/>
              </a:spcAft>
            </a:pPr>
            <a:r>
              <a:rPr lang="fr-FR" sz="1600" b="1" dirty="0">
                <a:solidFill>
                  <a:srgbClr val="000000"/>
                </a:solidFill>
                <a:cs typeface="Arial"/>
              </a:rPr>
              <a:t>Maîtres d'ouvrage </a:t>
            </a:r>
            <a:r>
              <a:rPr lang="fr-FR" sz="1600" dirty="0">
                <a:solidFill>
                  <a:srgbClr val="000000"/>
                </a:solidFill>
                <a:cs typeface="Arial"/>
              </a:rPr>
              <a:t>: exigences dans les appels d'offres.</a:t>
            </a:r>
          </a:p>
          <a:p>
            <a:pPr marL="200660" indent="-200660">
              <a:lnSpc>
                <a:spcPct val="100000"/>
              </a:lnSpc>
              <a:spcAft>
                <a:spcPts val="600"/>
              </a:spcAft>
            </a:pPr>
            <a:r>
              <a:rPr lang="fr-FR" sz="1600" b="1" dirty="0">
                <a:solidFill>
                  <a:srgbClr val="000000"/>
                </a:solidFill>
                <a:cs typeface="Arial"/>
              </a:rPr>
              <a:t>Architectes / planificateurs </a:t>
            </a:r>
            <a:r>
              <a:rPr lang="fr-FR" sz="1600" dirty="0">
                <a:solidFill>
                  <a:srgbClr val="000000"/>
                </a:solidFill>
                <a:cs typeface="Arial"/>
              </a:rPr>
              <a:t>: acquisition de connaissances, conseils et développement de projets.</a:t>
            </a:r>
          </a:p>
          <a:p>
            <a:pPr marL="200660" indent="-200660">
              <a:lnSpc>
                <a:spcPct val="100000"/>
              </a:lnSpc>
              <a:spcAft>
                <a:spcPts val="600"/>
              </a:spcAft>
            </a:pPr>
            <a:r>
              <a:rPr lang="fr-FR" sz="1600" b="1" dirty="0">
                <a:solidFill>
                  <a:srgbClr val="000000"/>
                </a:solidFill>
                <a:cs typeface="Arial"/>
              </a:rPr>
              <a:t>Producteurs de matériaux de construction </a:t>
            </a:r>
            <a:r>
              <a:rPr lang="fr-FR" sz="1600" dirty="0">
                <a:solidFill>
                  <a:srgbClr val="000000"/>
                </a:solidFill>
                <a:cs typeface="Arial"/>
              </a:rPr>
              <a:t>: développement et mise à disposition de nouveaux produits et extension de l'offre de produits existants sur le marché. Création d'installations de traitement supplémentaires. Optimisation de la préparation et de la production de matériaux de construction RC afin de réduire l'impact sur l'environnement.</a:t>
            </a:r>
          </a:p>
          <a:p>
            <a:pPr marL="200660" indent="-200660">
              <a:lnSpc>
                <a:spcPct val="100000"/>
              </a:lnSpc>
              <a:spcAft>
                <a:spcPts val="600"/>
              </a:spcAft>
            </a:pPr>
            <a:r>
              <a:rPr lang="fr-FR" sz="1600" b="1" dirty="0">
                <a:solidFill>
                  <a:srgbClr val="000000"/>
                </a:solidFill>
                <a:cs typeface="Arial"/>
              </a:rPr>
              <a:t>Organismes professionnels, institutions de formation et de normalisation </a:t>
            </a:r>
            <a:r>
              <a:rPr lang="fr-FR" sz="1600" dirty="0">
                <a:solidFill>
                  <a:srgbClr val="000000"/>
                </a:solidFill>
                <a:cs typeface="Arial"/>
              </a:rPr>
              <a:t>: prise en compte accrue de la thématique.</a:t>
            </a:r>
            <a:endParaRPr lang="de-CH" sz="1600" dirty="0">
              <a:solidFill>
                <a:srgbClr val="000000"/>
              </a:solidFill>
              <a:cs typeface="Arial"/>
            </a:endParaRPr>
          </a:p>
        </p:txBody>
      </p:sp>
      <p:pic>
        <p:nvPicPr>
          <p:cNvPr id="1028" name="Picture 4" descr="Matériaux de construction : la Suisse veut développer le réemploi -  Recyclage Récupération">
            <a:extLst>
              <a:ext uri="{FF2B5EF4-FFF2-40B4-BE49-F238E27FC236}">
                <a16:creationId xmlns:a16="http://schemas.microsoft.com/office/drawing/2014/main" id="{A2855474-302D-42EE-A932-53D12E1F65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352" y="765508"/>
            <a:ext cx="2653359" cy="16328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7A93F241-F1A9-481B-85FC-5DFAB889DEB2}"/>
              </a:ext>
            </a:extLst>
          </p:cNvPr>
          <p:cNvGrpSpPr/>
          <p:nvPr/>
        </p:nvGrpSpPr>
        <p:grpSpPr>
          <a:xfrm>
            <a:off x="6341352" y="2832832"/>
            <a:ext cx="2653358" cy="1692186"/>
            <a:chOff x="5385880" y="2392867"/>
            <a:chExt cx="3277898" cy="1862945"/>
          </a:xfrm>
        </p:grpSpPr>
        <p:pic>
          <p:nvPicPr>
            <p:cNvPr id="1026" name="Picture 2" descr="Le béton recyclé suisse utilisé dans la construction d'un vaste bâtiment à  Zoug | Batimag">
              <a:extLst>
                <a:ext uri="{FF2B5EF4-FFF2-40B4-BE49-F238E27FC236}">
                  <a16:creationId xmlns:a16="http://schemas.microsoft.com/office/drawing/2014/main" id="{7B3DB18A-4C2F-44AC-87D8-59D09669F3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880" y="2392867"/>
              <a:ext cx="3272914" cy="184261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693EB86-DC3D-48D1-97A6-033E7267E1D0}"/>
                </a:ext>
              </a:extLst>
            </p:cNvPr>
            <p:cNvSpPr txBox="1"/>
            <p:nvPr/>
          </p:nvSpPr>
          <p:spPr>
            <a:xfrm>
              <a:off x="7818675" y="3994202"/>
              <a:ext cx="845103" cy="261610"/>
            </a:xfrm>
            <a:prstGeom prst="rect">
              <a:avLst/>
            </a:prstGeom>
            <a:noFill/>
          </p:spPr>
          <p:txBody>
            <a:bodyPr wrap="none" rtlCol="0">
              <a:spAutoFit/>
            </a:bodyPr>
            <a:lstStyle/>
            <a:p>
              <a:r>
                <a:rPr lang="fr-CH" sz="1050" dirty="0">
                  <a:solidFill>
                    <a:schemeClr val="bg1"/>
                  </a:solidFill>
                  <a:latin typeface="+mn-lt"/>
                </a:rPr>
                <a:t>© </a:t>
              </a:r>
              <a:r>
                <a:rPr lang="fr-CH" sz="1050" dirty="0" err="1">
                  <a:solidFill>
                    <a:schemeClr val="bg1"/>
                  </a:solidFill>
                  <a:latin typeface="+mn-lt"/>
                </a:rPr>
                <a:t>Batimag</a:t>
              </a:r>
              <a:endParaRPr lang="fr-CH" sz="1050" dirty="0">
                <a:solidFill>
                  <a:schemeClr val="bg1"/>
                </a:solidFill>
                <a:latin typeface="+mn-lt"/>
              </a:endParaRPr>
            </a:p>
          </p:txBody>
        </p:sp>
      </p:grpSp>
    </p:spTree>
    <p:extLst>
      <p:ext uri="{BB962C8B-B14F-4D97-AF65-F5344CB8AC3E}">
        <p14:creationId xmlns:p14="http://schemas.microsoft.com/office/powerpoint/2010/main" val="138975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EBBF7-066D-4B16-A656-ED9DBB7BF2B2}"/>
              </a:ext>
            </a:extLst>
          </p:cNvPr>
          <p:cNvSpPr>
            <a:spLocks noGrp="1"/>
          </p:cNvSpPr>
          <p:nvPr>
            <p:ph type="title"/>
          </p:nvPr>
        </p:nvSpPr>
        <p:spPr>
          <a:xfrm>
            <a:off x="4891521" y="1375069"/>
            <a:ext cx="3954940" cy="675000"/>
          </a:xfrm>
        </p:spPr>
        <p:txBody>
          <a:bodyPr/>
          <a:lstStyle/>
          <a:p>
            <a:pPr>
              <a:lnSpc>
                <a:spcPts val="3000"/>
              </a:lnSpc>
            </a:pPr>
            <a:r>
              <a:rPr lang="fr-CH" sz="2400" b="0" dirty="0"/>
              <a:t>Nombreux défis, mais aussi de nombreuses opportunités</a:t>
            </a:r>
            <a:br>
              <a:rPr lang="fr-CH" sz="2400" b="0" dirty="0"/>
            </a:br>
            <a:br>
              <a:rPr lang="fr-CH" sz="2400" b="0" dirty="0"/>
            </a:br>
            <a:r>
              <a:rPr lang="fr-CH" sz="2400" b="0" dirty="0"/>
              <a:t>Collaboration entre tous les acteurs</a:t>
            </a:r>
            <a:br>
              <a:rPr lang="fr-CH" sz="2400" b="0" dirty="0"/>
            </a:br>
            <a:br>
              <a:rPr lang="fr-CH" sz="2400" b="0" dirty="0"/>
            </a:br>
            <a:r>
              <a:rPr lang="fr-CH" sz="2400" b="0" dirty="0"/>
              <a:t>Cela en vaut la peine!</a:t>
            </a:r>
          </a:p>
        </p:txBody>
      </p:sp>
      <p:pic>
        <p:nvPicPr>
          <p:cNvPr id="4" name="Grafik 4">
            <a:extLst>
              <a:ext uri="{FF2B5EF4-FFF2-40B4-BE49-F238E27FC236}">
                <a16:creationId xmlns:a16="http://schemas.microsoft.com/office/drawing/2014/main" id="{ED97938E-6E1B-47D7-B7E5-3827C5E9FF96}"/>
              </a:ext>
            </a:extLst>
          </p:cNvPr>
          <p:cNvPicPr>
            <a:picLocks noChangeAspect="1"/>
          </p:cNvPicPr>
          <p:nvPr/>
        </p:nvPicPr>
        <p:blipFill>
          <a:blip r:embed="rId3"/>
          <a:stretch>
            <a:fillRect/>
          </a:stretch>
        </p:blipFill>
        <p:spPr>
          <a:xfrm>
            <a:off x="470466" y="653550"/>
            <a:ext cx="3954940" cy="3657673"/>
          </a:xfrm>
          <a:prstGeom prst="rect">
            <a:avLst/>
          </a:prstGeom>
        </p:spPr>
      </p:pic>
    </p:spTree>
    <p:extLst>
      <p:ext uri="{BB962C8B-B14F-4D97-AF65-F5344CB8AC3E}">
        <p14:creationId xmlns:p14="http://schemas.microsoft.com/office/powerpoint/2010/main" val="33021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650BEDB-AD09-4B69-BAB4-F02A0643354B}"/>
              </a:ext>
            </a:extLst>
          </p:cNvPr>
          <p:cNvSpPr>
            <a:spLocks noGrp="1"/>
          </p:cNvSpPr>
          <p:nvPr>
            <p:ph type="sldNum" sz="quarter" idx="11"/>
          </p:nvPr>
        </p:nvSpPr>
        <p:spPr/>
        <p:txBody>
          <a:bodyPr/>
          <a:lstStyle/>
          <a:p>
            <a:fld id="{7D21FFDD-132D-4B5B-AD6B-BCC06A41D268}" type="slidenum">
              <a:rPr lang="de-CH" smtClean="0"/>
              <a:pPr/>
              <a:t>2</a:t>
            </a:fld>
            <a:endParaRPr lang="de-CH" dirty="0"/>
          </a:p>
        </p:txBody>
      </p:sp>
      <p:sp>
        <p:nvSpPr>
          <p:cNvPr id="4" name="Titre 3">
            <a:extLst>
              <a:ext uri="{FF2B5EF4-FFF2-40B4-BE49-F238E27FC236}">
                <a16:creationId xmlns:a16="http://schemas.microsoft.com/office/drawing/2014/main" id="{6A81F0EE-4D96-43A5-914F-E455FA9F764A}"/>
              </a:ext>
            </a:extLst>
          </p:cNvPr>
          <p:cNvSpPr>
            <a:spLocks noGrp="1"/>
          </p:cNvSpPr>
          <p:nvPr>
            <p:ph type="title"/>
          </p:nvPr>
        </p:nvSpPr>
        <p:spPr/>
        <p:txBody>
          <a:bodyPr/>
          <a:lstStyle/>
          <a:p>
            <a:r>
              <a:rPr lang="de-DE" sz="3000" dirty="0" err="1"/>
              <a:t>Matériaux</a:t>
            </a:r>
            <a:r>
              <a:rPr lang="de-DE" sz="3000" dirty="0"/>
              <a:t> de </a:t>
            </a:r>
            <a:r>
              <a:rPr lang="de-DE" sz="3000" dirty="0" err="1"/>
              <a:t>construction</a:t>
            </a:r>
            <a:r>
              <a:rPr lang="de-DE" sz="3000" dirty="0"/>
              <a:t>?</a:t>
            </a:r>
          </a:p>
        </p:txBody>
      </p:sp>
      <p:pic>
        <p:nvPicPr>
          <p:cNvPr id="11" name="Grafik 10">
            <a:extLst>
              <a:ext uri="{FF2B5EF4-FFF2-40B4-BE49-F238E27FC236}">
                <a16:creationId xmlns:a16="http://schemas.microsoft.com/office/drawing/2014/main" id="{4EF0DA5F-026B-49C0-AFD1-0F7024DBBBDE}"/>
              </a:ext>
            </a:extLst>
          </p:cNvPr>
          <p:cNvPicPr>
            <a:picLocks noChangeAspect="1"/>
          </p:cNvPicPr>
          <p:nvPr/>
        </p:nvPicPr>
        <p:blipFill rotWithShape="1">
          <a:blip r:embed="rId3"/>
          <a:srcRect l="27848"/>
          <a:stretch/>
        </p:blipFill>
        <p:spPr>
          <a:xfrm>
            <a:off x="5127075" y="1389542"/>
            <a:ext cx="3424159" cy="2784540"/>
          </a:xfrm>
          <a:prstGeom prst="rect">
            <a:avLst/>
          </a:prstGeom>
        </p:spPr>
      </p:pic>
      <p:grpSp>
        <p:nvGrpSpPr>
          <p:cNvPr id="9" name="Gruppieren 8">
            <a:extLst>
              <a:ext uri="{FF2B5EF4-FFF2-40B4-BE49-F238E27FC236}">
                <a16:creationId xmlns:a16="http://schemas.microsoft.com/office/drawing/2014/main" id="{3DD0630A-EE0A-45F0-A4E6-C182621CD09F}"/>
              </a:ext>
            </a:extLst>
          </p:cNvPr>
          <p:cNvGrpSpPr/>
          <p:nvPr/>
        </p:nvGrpSpPr>
        <p:grpSpPr>
          <a:xfrm>
            <a:off x="1295400" y="1389542"/>
            <a:ext cx="3424158" cy="2784541"/>
            <a:chOff x="1295400" y="942215"/>
            <a:chExt cx="3424158" cy="2784541"/>
          </a:xfrm>
        </p:grpSpPr>
        <p:pic>
          <p:nvPicPr>
            <p:cNvPr id="7" name="Grafik 6">
              <a:extLst>
                <a:ext uri="{FF2B5EF4-FFF2-40B4-BE49-F238E27FC236}">
                  <a16:creationId xmlns:a16="http://schemas.microsoft.com/office/drawing/2014/main" id="{34BFA328-FFC3-460D-9AA2-2330B219FB4F}"/>
                </a:ext>
              </a:extLst>
            </p:cNvPr>
            <p:cNvPicPr>
              <a:picLocks noChangeAspect="1"/>
            </p:cNvPicPr>
            <p:nvPr/>
          </p:nvPicPr>
          <p:blipFill>
            <a:blip r:embed="rId4"/>
            <a:stretch>
              <a:fillRect/>
            </a:stretch>
          </p:blipFill>
          <p:spPr>
            <a:xfrm>
              <a:off x="1295400" y="942215"/>
              <a:ext cx="3424158" cy="2784541"/>
            </a:xfrm>
            <a:prstGeom prst="rect">
              <a:avLst/>
            </a:prstGeom>
          </p:spPr>
        </p:pic>
        <p:sp>
          <p:nvSpPr>
            <p:cNvPr id="8" name="Textfeld 7">
              <a:extLst>
                <a:ext uri="{FF2B5EF4-FFF2-40B4-BE49-F238E27FC236}">
                  <a16:creationId xmlns:a16="http://schemas.microsoft.com/office/drawing/2014/main" id="{F8FD56CC-EFE8-474F-8F12-6EDD8FB8735F}"/>
                </a:ext>
              </a:extLst>
            </p:cNvPr>
            <p:cNvSpPr txBox="1"/>
            <p:nvPr/>
          </p:nvSpPr>
          <p:spPr>
            <a:xfrm>
              <a:off x="1295400" y="3511311"/>
              <a:ext cx="763351" cy="215444"/>
            </a:xfrm>
            <a:prstGeom prst="rect">
              <a:avLst/>
            </a:prstGeom>
            <a:noFill/>
          </p:spPr>
          <p:txBody>
            <a:bodyPr wrap="none" rtlCol="0">
              <a:spAutoFit/>
            </a:bodyPr>
            <a:lstStyle/>
            <a:p>
              <a:r>
                <a:rPr lang="de-CH" sz="800" dirty="0">
                  <a:latin typeface="+mn-lt"/>
                </a:rPr>
                <a:t>espazium.ch</a:t>
              </a:r>
            </a:p>
          </p:txBody>
        </p:sp>
      </p:grpSp>
      <p:sp>
        <p:nvSpPr>
          <p:cNvPr id="10" name="Textfeld 9">
            <a:extLst>
              <a:ext uri="{FF2B5EF4-FFF2-40B4-BE49-F238E27FC236}">
                <a16:creationId xmlns:a16="http://schemas.microsoft.com/office/drawing/2014/main" id="{CB7E19C1-21C7-4A29-94C4-F295D63EBC5C}"/>
              </a:ext>
            </a:extLst>
          </p:cNvPr>
          <p:cNvSpPr txBox="1"/>
          <p:nvPr/>
        </p:nvSpPr>
        <p:spPr>
          <a:xfrm>
            <a:off x="5127075" y="3958638"/>
            <a:ext cx="720069" cy="215444"/>
          </a:xfrm>
          <a:prstGeom prst="rect">
            <a:avLst/>
          </a:prstGeom>
          <a:noFill/>
        </p:spPr>
        <p:txBody>
          <a:bodyPr wrap="none" rtlCol="0">
            <a:spAutoFit/>
          </a:bodyPr>
          <a:lstStyle/>
          <a:p>
            <a:r>
              <a:rPr lang="de-CH" sz="800" dirty="0">
                <a:latin typeface="+mn-lt"/>
              </a:rPr>
              <a:t>sonogno.ch</a:t>
            </a:r>
          </a:p>
        </p:txBody>
      </p:sp>
    </p:spTree>
    <p:extLst>
      <p:ext uri="{BB962C8B-B14F-4D97-AF65-F5344CB8AC3E}">
        <p14:creationId xmlns:p14="http://schemas.microsoft.com/office/powerpoint/2010/main" val="306999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650BEDB-AD09-4B69-BAB4-F02A0643354B}"/>
              </a:ext>
            </a:extLst>
          </p:cNvPr>
          <p:cNvSpPr>
            <a:spLocks noGrp="1"/>
          </p:cNvSpPr>
          <p:nvPr>
            <p:ph type="sldNum" sz="quarter" idx="11"/>
          </p:nvPr>
        </p:nvSpPr>
        <p:spPr/>
        <p:txBody>
          <a:bodyPr/>
          <a:lstStyle/>
          <a:p>
            <a:fld id="{7D21FFDD-132D-4B5B-AD6B-BCC06A41D268}" type="slidenum">
              <a:rPr lang="de-CH" smtClean="0"/>
              <a:pPr/>
              <a:t>3</a:t>
            </a:fld>
            <a:endParaRPr lang="de-CH" dirty="0"/>
          </a:p>
        </p:txBody>
      </p:sp>
      <p:sp>
        <p:nvSpPr>
          <p:cNvPr id="4" name="Titre 3">
            <a:extLst>
              <a:ext uri="{FF2B5EF4-FFF2-40B4-BE49-F238E27FC236}">
                <a16:creationId xmlns:a16="http://schemas.microsoft.com/office/drawing/2014/main" id="{6A81F0EE-4D96-43A5-914F-E455FA9F764A}"/>
              </a:ext>
            </a:extLst>
          </p:cNvPr>
          <p:cNvSpPr>
            <a:spLocks noGrp="1"/>
          </p:cNvSpPr>
          <p:nvPr>
            <p:ph type="title"/>
          </p:nvPr>
        </p:nvSpPr>
        <p:spPr/>
        <p:txBody>
          <a:bodyPr/>
          <a:lstStyle/>
          <a:p>
            <a:r>
              <a:rPr lang="de-CH" dirty="0" err="1"/>
              <a:t>Composition</a:t>
            </a:r>
            <a:r>
              <a:rPr lang="de-CH" dirty="0"/>
              <a:t> des </a:t>
            </a:r>
            <a:r>
              <a:rPr lang="de-CH" dirty="0" err="1"/>
              <a:t>constructions</a:t>
            </a:r>
            <a:endParaRPr lang="de-CH" dirty="0"/>
          </a:p>
        </p:txBody>
      </p:sp>
      <p:pic>
        <p:nvPicPr>
          <p:cNvPr id="6" name="Grafik 5">
            <a:extLst>
              <a:ext uri="{FF2B5EF4-FFF2-40B4-BE49-F238E27FC236}">
                <a16:creationId xmlns:a16="http://schemas.microsoft.com/office/drawing/2014/main" id="{45BACF77-7070-435A-97D2-9B9FF680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23" y="793591"/>
            <a:ext cx="6759897" cy="3466761"/>
          </a:xfrm>
          <a:prstGeom prst="rect">
            <a:avLst/>
          </a:prstGeom>
        </p:spPr>
      </p:pic>
      <p:sp>
        <p:nvSpPr>
          <p:cNvPr id="2" name="Textfeld 1">
            <a:extLst>
              <a:ext uri="{FF2B5EF4-FFF2-40B4-BE49-F238E27FC236}">
                <a16:creationId xmlns:a16="http://schemas.microsoft.com/office/drawing/2014/main" id="{04E2DB9C-B6A0-4C81-B37A-3AE5DD268D65}"/>
              </a:ext>
            </a:extLst>
          </p:cNvPr>
          <p:cNvSpPr txBox="1"/>
          <p:nvPr/>
        </p:nvSpPr>
        <p:spPr>
          <a:xfrm>
            <a:off x="1647731" y="4296564"/>
            <a:ext cx="3784348" cy="338554"/>
          </a:xfrm>
          <a:prstGeom prst="rect">
            <a:avLst/>
          </a:prstGeom>
          <a:solidFill>
            <a:srgbClr val="0070C0"/>
          </a:solidFill>
        </p:spPr>
        <p:txBody>
          <a:bodyPr wrap="square" rtlCol="0">
            <a:spAutoFit/>
          </a:bodyPr>
          <a:lstStyle/>
          <a:p>
            <a:pPr algn="ctr"/>
            <a:r>
              <a:rPr lang="de-CH" sz="1600" b="1" dirty="0" err="1">
                <a:latin typeface="+mn-lt"/>
              </a:rPr>
              <a:t>Bâtiments</a:t>
            </a:r>
            <a:endParaRPr lang="de-CH" sz="1600" b="1" dirty="0">
              <a:latin typeface="+mn-lt"/>
            </a:endParaRPr>
          </a:p>
        </p:txBody>
      </p:sp>
      <p:sp>
        <p:nvSpPr>
          <p:cNvPr id="7" name="Textfeld 6">
            <a:extLst>
              <a:ext uri="{FF2B5EF4-FFF2-40B4-BE49-F238E27FC236}">
                <a16:creationId xmlns:a16="http://schemas.microsoft.com/office/drawing/2014/main" id="{D59DED81-5A30-4D6D-8765-8FD300064CB0}"/>
              </a:ext>
            </a:extLst>
          </p:cNvPr>
          <p:cNvSpPr txBox="1"/>
          <p:nvPr/>
        </p:nvSpPr>
        <p:spPr>
          <a:xfrm>
            <a:off x="5624233" y="4302374"/>
            <a:ext cx="1892174" cy="338554"/>
          </a:xfrm>
          <a:prstGeom prst="rect">
            <a:avLst/>
          </a:prstGeom>
          <a:solidFill>
            <a:srgbClr val="996633"/>
          </a:solidFill>
        </p:spPr>
        <p:txBody>
          <a:bodyPr wrap="square" rtlCol="0">
            <a:spAutoFit/>
          </a:bodyPr>
          <a:lstStyle/>
          <a:p>
            <a:pPr algn="ctr"/>
            <a:r>
              <a:rPr lang="de-CH" sz="1600" b="1" dirty="0" err="1">
                <a:latin typeface="+mn-lt"/>
              </a:rPr>
              <a:t>Infrastructures</a:t>
            </a:r>
            <a:endParaRPr lang="de-CH" sz="1600" b="1" dirty="0">
              <a:latin typeface="+mn-lt"/>
            </a:endParaRPr>
          </a:p>
        </p:txBody>
      </p:sp>
    </p:spTree>
    <p:extLst>
      <p:ext uri="{BB962C8B-B14F-4D97-AF65-F5344CB8AC3E}">
        <p14:creationId xmlns:p14="http://schemas.microsoft.com/office/powerpoint/2010/main" val="1524123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751310F-2583-4329-B256-8348C5DE6215}"/>
              </a:ext>
            </a:extLst>
          </p:cNvPr>
          <p:cNvSpPr>
            <a:spLocks noGrp="1"/>
          </p:cNvSpPr>
          <p:nvPr>
            <p:ph type="sldNum" sz="quarter" idx="11"/>
          </p:nvPr>
        </p:nvSpPr>
        <p:spPr/>
        <p:txBody>
          <a:bodyPr/>
          <a:lstStyle/>
          <a:p>
            <a:fld id="{7D21FFDD-132D-4B5B-AD6B-BCC06A41D268}" type="slidenum">
              <a:rPr lang="de-CH" smtClean="0"/>
              <a:pPr/>
              <a:t>4</a:t>
            </a:fld>
            <a:endParaRPr lang="de-CH" dirty="0"/>
          </a:p>
        </p:txBody>
      </p:sp>
      <p:sp>
        <p:nvSpPr>
          <p:cNvPr id="4" name="Titre 3">
            <a:extLst>
              <a:ext uri="{FF2B5EF4-FFF2-40B4-BE49-F238E27FC236}">
                <a16:creationId xmlns:a16="http://schemas.microsoft.com/office/drawing/2014/main" id="{E0B8A315-72DD-4B8F-9DC2-DBBC4031CADA}"/>
              </a:ext>
            </a:extLst>
          </p:cNvPr>
          <p:cNvSpPr>
            <a:spLocks noGrp="1"/>
          </p:cNvSpPr>
          <p:nvPr>
            <p:ph type="title"/>
          </p:nvPr>
        </p:nvSpPr>
        <p:spPr/>
        <p:txBody>
          <a:bodyPr/>
          <a:lstStyle/>
          <a:p>
            <a:endParaRPr lang="fr-CH"/>
          </a:p>
        </p:txBody>
      </p:sp>
      <p:pic>
        <p:nvPicPr>
          <p:cNvPr id="7" name="Espace réservé du contenu 6">
            <a:extLst>
              <a:ext uri="{FF2B5EF4-FFF2-40B4-BE49-F238E27FC236}">
                <a16:creationId xmlns:a16="http://schemas.microsoft.com/office/drawing/2014/main" id="{597672E9-1F48-4156-9293-8E93E1720651}"/>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7442" r="1394" b="36181"/>
          <a:stretch/>
        </p:blipFill>
        <p:spPr>
          <a:xfrm>
            <a:off x="1084518" y="411"/>
            <a:ext cx="8087832" cy="4692041"/>
          </a:xfrm>
        </p:spPr>
      </p:pic>
      <p:pic>
        <p:nvPicPr>
          <p:cNvPr id="6" name="Espace réservé du contenu 6">
            <a:extLst>
              <a:ext uri="{FF2B5EF4-FFF2-40B4-BE49-F238E27FC236}">
                <a16:creationId xmlns:a16="http://schemas.microsoft.com/office/drawing/2014/main" id="{044393FC-9AA8-4DA5-A359-F0C76AFD4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3" t="49259" r="79893" b="35183"/>
          <a:stretch/>
        </p:blipFill>
        <p:spPr bwMode="auto">
          <a:xfrm>
            <a:off x="215256" y="2507549"/>
            <a:ext cx="503274" cy="1076509"/>
          </a:xfrm>
          <a:prstGeom prst="rect">
            <a:avLst/>
          </a:prstGeom>
          <a:noFill/>
          <a:ln w="9525">
            <a:noFill/>
            <a:miter lim="800000"/>
            <a:headEnd/>
            <a:tailEnd/>
          </a:ln>
          <a:effectLst/>
        </p:spPr>
      </p:pic>
      <p:pic>
        <p:nvPicPr>
          <p:cNvPr id="8" name="Espace réservé du contenu 6">
            <a:extLst>
              <a:ext uri="{FF2B5EF4-FFF2-40B4-BE49-F238E27FC236}">
                <a16:creationId xmlns:a16="http://schemas.microsoft.com/office/drawing/2014/main" id="{B473B259-C68F-4B6F-92E6-6D88465F0B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180" r="91201" b="36098"/>
          <a:stretch/>
        </p:blipFill>
        <p:spPr bwMode="auto">
          <a:xfrm>
            <a:off x="0" y="1627268"/>
            <a:ext cx="1094945" cy="880281"/>
          </a:xfrm>
          <a:prstGeom prst="rect">
            <a:avLst/>
          </a:prstGeom>
          <a:noFill/>
          <a:ln w="9525">
            <a:noFill/>
            <a:miter lim="800000"/>
            <a:headEnd/>
            <a:tailEnd/>
          </a:ln>
          <a:effectLst/>
        </p:spPr>
      </p:pic>
      <p:pic>
        <p:nvPicPr>
          <p:cNvPr id="9" name="Espace réservé du contenu 6">
            <a:extLst>
              <a:ext uri="{FF2B5EF4-FFF2-40B4-BE49-F238E27FC236}">
                <a16:creationId xmlns:a16="http://schemas.microsoft.com/office/drawing/2014/main" id="{21E845FD-9B03-469D-8B73-B5FBFC2BA8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5" t="49259" r="67099" b="35183"/>
          <a:stretch/>
        </p:blipFill>
        <p:spPr bwMode="auto">
          <a:xfrm>
            <a:off x="134679" y="3672647"/>
            <a:ext cx="1013635" cy="1076509"/>
          </a:xfrm>
          <a:prstGeom prst="rect">
            <a:avLst/>
          </a:prstGeom>
          <a:noFill/>
          <a:ln w="9525">
            <a:noFill/>
            <a:miter lim="800000"/>
            <a:headEnd/>
            <a:tailEnd/>
          </a:ln>
          <a:effectLst/>
        </p:spPr>
      </p:pic>
    </p:spTree>
    <p:extLst>
      <p:ext uri="{BB962C8B-B14F-4D97-AF65-F5344CB8AC3E}">
        <p14:creationId xmlns:p14="http://schemas.microsoft.com/office/powerpoint/2010/main" val="166109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751310F-2583-4329-B256-8348C5DE6215}"/>
              </a:ext>
            </a:extLst>
          </p:cNvPr>
          <p:cNvSpPr>
            <a:spLocks noGrp="1"/>
          </p:cNvSpPr>
          <p:nvPr>
            <p:ph type="sldNum" sz="quarter" idx="11"/>
          </p:nvPr>
        </p:nvSpPr>
        <p:spPr/>
        <p:txBody>
          <a:bodyPr/>
          <a:lstStyle/>
          <a:p>
            <a:fld id="{7D21FFDD-132D-4B5B-AD6B-BCC06A41D268}" type="slidenum">
              <a:rPr lang="de-CH" smtClean="0"/>
              <a:pPr/>
              <a:t>5</a:t>
            </a:fld>
            <a:endParaRPr lang="de-CH" dirty="0"/>
          </a:p>
        </p:txBody>
      </p:sp>
      <p:sp>
        <p:nvSpPr>
          <p:cNvPr id="4" name="Titre 3">
            <a:extLst>
              <a:ext uri="{FF2B5EF4-FFF2-40B4-BE49-F238E27FC236}">
                <a16:creationId xmlns:a16="http://schemas.microsoft.com/office/drawing/2014/main" id="{E0B8A315-72DD-4B8F-9DC2-DBBC4031CADA}"/>
              </a:ext>
            </a:extLst>
          </p:cNvPr>
          <p:cNvSpPr>
            <a:spLocks noGrp="1"/>
          </p:cNvSpPr>
          <p:nvPr>
            <p:ph type="title"/>
          </p:nvPr>
        </p:nvSpPr>
        <p:spPr/>
        <p:txBody>
          <a:bodyPr/>
          <a:lstStyle/>
          <a:p>
            <a:endParaRPr lang="fr-CH"/>
          </a:p>
        </p:txBody>
      </p:sp>
      <p:pic>
        <p:nvPicPr>
          <p:cNvPr id="7" name="Espace réservé du contenu 6">
            <a:extLst>
              <a:ext uri="{FF2B5EF4-FFF2-40B4-BE49-F238E27FC236}">
                <a16:creationId xmlns:a16="http://schemas.microsoft.com/office/drawing/2014/main" id="{597672E9-1F48-4156-9293-8E93E1720651}"/>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7442" r="1394" b="36181"/>
          <a:stretch/>
        </p:blipFill>
        <p:spPr>
          <a:xfrm>
            <a:off x="1084518" y="411"/>
            <a:ext cx="8087832" cy="4692041"/>
          </a:xfrm>
        </p:spPr>
      </p:pic>
      <p:pic>
        <p:nvPicPr>
          <p:cNvPr id="6" name="Espace réservé du contenu 6">
            <a:extLst>
              <a:ext uri="{FF2B5EF4-FFF2-40B4-BE49-F238E27FC236}">
                <a16:creationId xmlns:a16="http://schemas.microsoft.com/office/drawing/2014/main" id="{044393FC-9AA8-4DA5-A359-F0C76AFD4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3" t="49259" r="79893" b="35183"/>
          <a:stretch/>
        </p:blipFill>
        <p:spPr bwMode="auto">
          <a:xfrm>
            <a:off x="215256" y="2507549"/>
            <a:ext cx="503274" cy="1076509"/>
          </a:xfrm>
          <a:prstGeom prst="rect">
            <a:avLst/>
          </a:prstGeom>
          <a:noFill/>
          <a:ln w="9525">
            <a:noFill/>
            <a:miter lim="800000"/>
            <a:headEnd/>
            <a:tailEnd/>
          </a:ln>
          <a:effectLst/>
        </p:spPr>
      </p:pic>
      <p:pic>
        <p:nvPicPr>
          <p:cNvPr id="8" name="Espace réservé du contenu 6">
            <a:extLst>
              <a:ext uri="{FF2B5EF4-FFF2-40B4-BE49-F238E27FC236}">
                <a16:creationId xmlns:a16="http://schemas.microsoft.com/office/drawing/2014/main" id="{B473B259-C68F-4B6F-92E6-6D88465F0B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180" r="91201" b="36098"/>
          <a:stretch/>
        </p:blipFill>
        <p:spPr bwMode="auto">
          <a:xfrm>
            <a:off x="0" y="1627268"/>
            <a:ext cx="1094945" cy="880281"/>
          </a:xfrm>
          <a:prstGeom prst="rect">
            <a:avLst/>
          </a:prstGeom>
          <a:noFill/>
          <a:ln w="9525">
            <a:noFill/>
            <a:miter lim="800000"/>
            <a:headEnd/>
            <a:tailEnd/>
          </a:ln>
          <a:effectLst/>
        </p:spPr>
      </p:pic>
      <p:pic>
        <p:nvPicPr>
          <p:cNvPr id="9" name="Espace réservé du contenu 6">
            <a:extLst>
              <a:ext uri="{FF2B5EF4-FFF2-40B4-BE49-F238E27FC236}">
                <a16:creationId xmlns:a16="http://schemas.microsoft.com/office/drawing/2014/main" id="{21E845FD-9B03-469D-8B73-B5FBFC2BA8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5" t="49259" r="67099" b="35183"/>
          <a:stretch/>
        </p:blipFill>
        <p:spPr bwMode="auto">
          <a:xfrm>
            <a:off x="134679" y="3672647"/>
            <a:ext cx="1013635" cy="1076509"/>
          </a:xfrm>
          <a:prstGeom prst="rect">
            <a:avLst/>
          </a:prstGeom>
          <a:noFill/>
          <a:ln w="9525">
            <a:noFill/>
            <a:miter lim="800000"/>
            <a:headEnd/>
            <a:tailEnd/>
          </a:ln>
          <a:effectLst/>
        </p:spPr>
      </p:pic>
      <p:pic>
        <p:nvPicPr>
          <p:cNvPr id="12" name="Espace réservé du contenu 6">
            <a:extLst>
              <a:ext uri="{FF2B5EF4-FFF2-40B4-BE49-F238E27FC236}">
                <a16:creationId xmlns:a16="http://schemas.microsoft.com/office/drawing/2014/main" id="{6440F788-A6CA-4AE3-8678-DE7077FF30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957" t="76683" r="1" b="13778"/>
          <a:stretch/>
        </p:blipFill>
        <p:spPr bwMode="auto">
          <a:xfrm>
            <a:off x="6425023" y="3313130"/>
            <a:ext cx="2645842" cy="483219"/>
          </a:xfrm>
          <a:prstGeom prst="rect">
            <a:avLst/>
          </a:prstGeom>
          <a:solidFill>
            <a:srgbClr val="FFFF00"/>
          </a:solidFill>
          <a:ln w="53975">
            <a:solidFill>
              <a:schemeClr val="accent5">
                <a:lumMod val="75000"/>
              </a:schemeClr>
            </a:solidFill>
            <a:miter lim="800000"/>
            <a:headEnd/>
            <a:tailEnd/>
          </a:ln>
          <a:effectLst/>
        </p:spPr>
      </p:pic>
      <p:pic>
        <p:nvPicPr>
          <p:cNvPr id="13" name="Espace réservé du contenu 6">
            <a:extLst>
              <a:ext uri="{FF2B5EF4-FFF2-40B4-BE49-F238E27FC236}">
                <a16:creationId xmlns:a16="http://schemas.microsoft.com/office/drawing/2014/main" id="{08DD862C-A19E-4830-A67F-C878F9E373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40" r="54853" b="4494"/>
          <a:stretch/>
        </p:blipFill>
        <p:spPr bwMode="auto">
          <a:xfrm>
            <a:off x="0" y="1789308"/>
            <a:ext cx="6563548" cy="1525072"/>
          </a:xfrm>
          <a:prstGeom prst="rect">
            <a:avLst/>
          </a:prstGeom>
          <a:noFill/>
          <a:ln w="57150">
            <a:solidFill>
              <a:schemeClr val="accent5">
                <a:lumMod val="75000"/>
              </a:schemeClr>
            </a:solidFill>
            <a:miter lim="800000"/>
            <a:headEnd/>
            <a:tailEnd/>
          </a:ln>
          <a:effectLst/>
        </p:spPr>
      </p:pic>
    </p:spTree>
    <p:extLst>
      <p:ext uri="{BB962C8B-B14F-4D97-AF65-F5344CB8AC3E}">
        <p14:creationId xmlns:p14="http://schemas.microsoft.com/office/powerpoint/2010/main" val="25675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422D881-EA43-400C-8ABD-49203E2A833D}"/>
              </a:ext>
            </a:extLst>
          </p:cNvPr>
          <p:cNvSpPr>
            <a:spLocks noGrp="1"/>
          </p:cNvSpPr>
          <p:nvPr>
            <p:ph type="sldNum" sz="quarter" idx="11"/>
          </p:nvPr>
        </p:nvSpPr>
        <p:spPr/>
        <p:txBody>
          <a:bodyPr/>
          <a:lstStyle/>
          <a:p>
            <a:fld id="{7D21FFDD-132D-4B5B-AD6B-BCC06A41D268}" type="slidenum">
              <a:rPr lang="de-CH" smtClean="0"/>
              <a:pPr/>
              <a:t>6</a:t>
            </a:fld>
            <a:endParaRPr lang="de-CH" dirty="0"/>
          </a:p>
        </p:txBody>
      </p:sp>
      <p:sp>
        <p:nvSpPr>
          <p:cNvPr id="4" name="Titel 3">
            <a:extLst>
              <a:ext uri="{FF2B5EF4-FFF2-40B4-BE49-F238E27FC236}">
                <a16:creationId xmlns:a16="http://schemas.microsoft.com/office/drawing/2014/main" id="{07B5B7FD-3943-416D-A3D4-02BE27E4945C}"/>
              </a:ext>
            </a:extLst>
          </p:cNvPr>
          <p:cNvSpPr>
            <a:spLocks noGrp="1"/>
          </p:cNvSpPr>
          <p:nvPr>
            <p:ph type="title"/>
          </p:nvPr>
        </p:nvSpPr>
        <p:spPr>
          <a:xfrm>
            <a:off x="1140737" y="209121"/>
            <a:ext cx="7634287" cy="675000"/>
          </a:xfrm>
        </p:spPr>
        <p:txBody>
          <a:bodyPr/>
          <a:lstStyle/>
          <a:p>
            <a:r>
              <a:rPr lang="de-CH" dirty="0" err="1"/>
              <a:t>Matériaux</a:t>
            </a:r>
            <a:r>
              <a:rPr lang="de-CH" dirty="0"/>
              <a:t> de </a:t>
            </a:r>
            <a:r>
              <a:rPr lang="de-CH" dirty="0" err="1"/>
              <a:t>démollition</a:t>
            </a:r>
            <a:r>
              <a:rPr lang="de-CH" dirty="0"/>
              <a:t> - </a:t>
            </a:r>
            <a:r>
              <a:rPr lang="de-CH" dirty="0" err="1"/>
              <a:t>élimination</a:t>
            </a:r>
            <a:endParaRPr lang="de-CH" dirty="0"/>
          </a:p>
        </p:txBody>
      </p:sp>
      <p:grpSp>
        <p:nvGrpSpPr>
          <p:cNvPr id="12" name="Gruppieren 11">
            <a:extLst>
              <a:ext uri="{FF2B5EF4-FFF2-40B4-BE49-F238E27FC236}">
                <a16:creationId xmlns:a16="http://schemas.microsoft.com/office/drawing/2014/main" id="{493D96D6-FF36-4C58-AE9F-2090454502DE}"/>
              </a:ext>
            </a:extLst>
          </p:cNvPr>
          <p:cNvGrpSpPr/>
          <p:nvPr/>
        </p:nvGrpSpPr>
        <p:grpSpPr>
          <a:xfrm>
            <a:off x="729308" y="1060404"/>
            <a:ext cx="1972642" cy="2940838"/>
            <a:chOff x="729308" y="1060404"/>
            <a:chExt cx="1972642" cy="2940838"/>
          </a:xfrm>
        </p:grpSpPr>
        <p:sp>
          <p:nvSpPr>
            <p:cNvPr id="6" name="Textfeld 5">
              <a:extLst>
                <a:ext uri="{FF2B5EF4-FFF2-40B4-BE49-F238E27FC236}">
                  <a16:creationId xmlns:a16="http://schemas.microsoft.com/office/drawing/2014/main" id="{E042DCD4-0EF8-417F-85D4-058D467C4BC0}"/>
                </a:ext>
              </a:extLst>
            </p:cNvPr>
            <p:cNvSpPr txBox="1"/>
            <p:nvPr/>
          </p:nvSpPr>
          <p:spPr>
            <a:xfrm>
              <a:off x="729308" y="3047135"/>
              <a:ext cx="1873583" cy="954107"/>
            </a:xfrm>
            <a:prstGeom prst="rect">
              <a:avLst/>
            </a:prstGeom>
            <a:noFill/>
          </p:spPr>
          <p:txBody>
            <a:bodyPr wrap="square" rtlCol="0">
              <a:spAutoFit/>
            </a:bodyPr>
            <a:lstStyle/>
            <a:p>
              <a:r>
                <a:rPr lang="de-CH" sz="1400" dirty="0">
                  <a:latin typeface="+mn-lt"/>
                </a:rPr>
                <a:t>~ 50% </a:t>
              </a:r>
              <a:r>
                <a:rPr lang="de-CH" sz="1400" dirty="0" err="1">
                  <a:latin typeface="+mn-lt"/>
                </a:rPr>
                <a:t>valorisation</a:t>
              </a:r>
              <a:r>
                <a:rPr lang="de-CH" sz="1400" dirty="0">
                  <a:latin typeface="+mn-lt"/>
                </a:rPr>
                <a:t> sur </a:t>
              </a:r>
              <a:r>
                <a:rPr lang="de-CH" sz="1400" dirty="0" err="1">
                  <a:latin typeface="+mn-lt"/>
                </a:rPr>
                <a:t>place</a:t>
              </a:r>
              <a:endParaRPr lang="de-CH" sz="1400" dirty="0">
                <a:latin typeface="+mn-lt"/>
              </a:endParaRPr>
            </a:p>
            <a:p>
              <a:r>
                <a:rPr lang="de-CH" sz="1400" dirty="0">
                  <a:latin typeface="+mn-lt"/>
                </a:rPr>
                <a:t>~ 50% </a:t>
              </a:r>
              <a:r>
                <a:rPr lang="de-CH" sz="1400" dirty="0" err="1">
                  <a:latin typeface="+mn-lt"/>
                </a:rPr>
                <a:t>valorisation</a:t>
              </a:r>
              <a:r>
                <a:rPr lang="de-CH" sz="1400" dirty="0">
                  <a:latin typeface="+mn-lt"/>
                </a:rPr>
                <a:t> externe </a:t>
              </a:r>
              <a:r>
                <a:rPr lang="de-CH" sz="1400" dirty="0" err="1">
                  <a:latin typeface="+mn-lt"/>
                </a:rPr>
                <a:t>ou</a:t>
              </a:r>
              <a:r>
                <a:rPr lang="de-CH" sz="1400" dirty="0">
                  <a:latin typeface="+mn-lt"/>
                </a:rPr>
                <a:t> </a:t>
              </a:r>
              <a:r>
                <a:rPr lang="de-CH" sz="1400" dirty="0" err="1">
                  <a:latin typeface="+mn-lt"/>
                </a:rPr>
                <a:t>décharge</a:t>
              </a:r>
              <a:endParaRPr lang="de-CH" sz="1400" dirty="0">
                <a:latin typeface="+mn-lt"/>
              </a:endParaRPr>
            </a:p>
          </p:txBody>
        </p:sp>
        <p:grpSp>
          <p:nvGrpSpPr>
            <p:cNvPr id="10" name="Gruppieren 9">
              <a:extLst>
                <a:ext uri="{FF2B5EF4-FFF2-40B4-BE49-F238E27FC236}">
                  <a16:creationId xmlns:a16="http://schemas.microsoft.com/office/drawing/2014/main" id="{D939A9E3-8E0E-492F-A7F8-183068C71308}"/>
                </a:ext>
              </a:extLst>
            </p:cNvPr>
            <p:cNvGrpSpPr/>
            <p:nvPr/>
          </p:nvGrpSpPr>
          <p:grpSpPr>
            <a:xfrm>
              <a:off x="925435" y="1060404"/>
              <a:ext cx="1776515" cy="1789255"/>
              <a:chOff x="925435" y="1060404"/>
              <a:chExt cx="1776515" cy="1789255"/>
            </a:xfrm>
          </p:grpSpPr>
          <p:pic>
            <p:nvPicPr>
              <p:cNvPr id="13" name="Grafik 12">
                <a:extLst>
                  <a:ext uri="{FF2B5EF4-FFF2-40B4-BE49-F238E27FC236}">
                    <a16:creationId xmlns:a16="http://schemas.microsoft.com/office/drawing/2014/main" id="{7CDFC7EB-D595-4E19-A001-71C8321B8AA6}"/>
                  </a:ext>
                </a:extLst>
              </p:cNvPr>
              <p:cNvPicPr>
                <a:picLocks noChangeAspect="1"/>
              </p:cNvPicPr>
              <p:nvPr/>
            </p:nvPicPr>
            <p:blipFill rotWithShape="1">
              <a:blip r:embed="rId3"/>
              <a:srcRect r="7236" b="-642"/>
              <a:stretch/>
            </p:blipFill>
            <p:spPr>
              <a:xfrm>
                <a:off x="927419" y="1066751"/>
                <a:ext cx="1774531" cy="1782908"/>
              </a:xfrm>
              <a:prstGeom prst="rect">
                <a:avLst/>
              </a:prstGeom>
            </p:spPr>
          </p:pic>
          <p:sp>
            <p:nvSpPr>
              <p:cNvPr id="8" name="Textfeld 7">
                <a:extLst>
                  <a:ext uri="{FF2B5EF4-FFF2-40B4-BE49-F238E27FC236}">
                    <a16:creationId xmlns:a16="http://schemas.microsoft.com/office/drawing/2014/main" id="{C7ED6EA8-E9F4-46D4-889D-2D8C1906EA2A}"/>
                  </a:ext>
                </a:extLst>
              </p:cNvPr>
              <p:cNvSpPr txBox="1"/>
              <p:nvPr/>
            </p:nvSpPr>
            <p:spPr>
              <a:xfrm>
                <a:off x="925435" y="1060404"/>
                <a:ext cx="1769444" cy="323165"/>
              </a:xfrm>
              <a:prstGeom prst="rect">
                <a:avLst/>
              </a:prstGeom>
              <a:solidFill>
                <a:schemeClr val="bg1">
                  <a:lumMod val="85000"/>
                </a:schemeClr>
              </a:solidFill>
            </p:spPr>
            <p:txBody>
              <a:bodyPr wrap="square" rtlCol="0">
                <a:spAutoFit/>
              </a:bodyPr>
              <a:lstStyle/>
              <a:p>
                <a:pPr algn="ctr"/>
                <a:r>
                  <a:rPr lang="de-CH" sz="1500" dirty="0" err="1">
                    <a:latin typeface="+mn-lt"/>
                  </a:rPr>
                  <a:t>Routes</a:t>
                </a:r>
                <a:endParaRPr lang="de-CH" sz="1500" dirty="0">
                  <a:latin typeface="+mn-lt"/>
                </a:endParaRPr>
              </a:p>
            </p:txBody>
          </p:sp>
        </p:grpSp>
      </p:grpSp>
      <p:grpSp>
        <p:nvGrpSpPr>
          <p:cNvPr id="2" name="Gruppieren 1">
            <a:extLst>
              <a:ext uri="{FF2B5EF4-FFF2-40B4-BE49-F238E27FC236}">
                <a16:creationId xmlns:a16="http://schemas.microsoft.com/office/drawing/2014/main" id="{3FB3B862-5AFF-4500-A36A-ABFFEDE13E31}"/>
              </a:ext>
            </a:extLst>
          </p:cNvPr>
          <p:cNvGrpSpPr/>
          <p:nvPr/>
        </p:nvGrpSpPr>
        <p:grpSpPr>
          <a:xfrm>
            <a:off x="2701950" y="1066750"/>
            <a:ext cx="1870050" cy="2704202"/>
            <a:chOff x="2701950" y="1066750"/>
            <a:chExt cx="1870050" cy="2704202"/>
          </a:xfrm>
        </p:grpSpPr>
        <p:grpSp>
          <p:nvGrpSpPr>
            <p:cNvPr id="20" name="Gruppieren 19">
              <a:extLst>
                <a:ext uri="{FF2B5EF4-FFF2-40B4-BE49-F238E27FC236}">
                  <a16:creationId xmlns:a16="http://schemas.microsoft.com/office/drawing/2014/main" id="{5B52EEAD-16A5-4B61-AD2A-D21A9538AE6F}"/>
                </a:ext>
              </a:extLst>
            </p:cNvPr>
            <p:cNvGrpSpPr/>
            <p:nvPr/>
          </p:nvGrpSpPr>
          <p:grpSpPr>
            <a:xfrm>
              <a:off x="2701950" y="1066750"/>
              <a:ext cx="1870050" cy="2704202"/>
              <a:chOff x="2701950" y="1066750"/>
              <a:chExt cx="1870050" cy="2704202"/>
            </a:xfrm>
          </p:grpSpPr>
          <p:pic>
            <p:nvPicPr>
              <p:cNvPr id="11" name="Grafik 10">
                <a:extLst>
                  <a:ext uri="{FF2B5EF4-FFF2-40B4-BE49-F238E27FC236}">
                    <a16:creationId xmlns:a16="http://schemas.microsoft.com/office/drawing/2014/main" id="{EF17CBC7-57B7-47C1-AB73-DE7C00E017F6}"/>
                  </a:ext>
                </a:extLst>
              </p:cNvPr>
              <p:cNvPicPr>
                <a:picLocks noChangeAspect="1"/>
              </p:cNvPicPr>
              <p:nvPr/>
            </p:nvPicPr>
            <p:blipFill rotWithShape="1">
              <a:blip r:embed="rId4"/>
              <a:srcRect t="-362" r="25690" b="14412"/>
              <a:stretch/>
            </p:blipFill>
            <p:spPr>
              <a:xfrm>
                <a:off x="2797469" y="1066750"/>
                <a:ext cx="1774531" cy="1782909"/>
              </a:xfrm>
              <a:prstGeom prst="rect">
                <a:avLst/>
              </a:prstGeom>
            </p:spPr>
          </p:pic>
          <p:sp>
            <p:nvSpPr>
              <p:cNvPr id="14" name="Textfeld 13">
                <a:extLst>
                  <a:ext uri="{FF2B5EF4-FFF2-40B4-BE49-F238E27FC236}">
                    <a16:creationId xmlns:a16="http://schemas.microsoft.com/office/drawing/2014/main" id="{ADDC8818-6027-4667-ACBA-ECEB0FE02712}"/>
                  </a:ext>
                </a:extLst>
              </p:cNvPr>
              <p:cNvSpPr txBox="1"/>
              <p:nvPr/>
            </p:nvSpPr>
            <p:spPr>
              <a:xfrm>
                <a:off x="2701950" y="3032288"/>
                <a:ext cx="1866511" cy="738664"/>
              </a:xfrm>
              <a:prstGeom prst="rect">
                <a:avLst/>
              </a:prstGeom>
              <a:noFill/>
            </p:spPr>
            <p:txBody>
              <a:bodyPr wrap="square" rtlCol="0">
                <a:spAutoFit/>
              </a:bodyPr>
              <a:lstStyle/>
              <a:p>
                <a:r>
                  <a:rPr lang="de-CH" sz="1400" dirty="0">
                    <a:latin typeface="+mn-lt"/>
                  </a:rPr>
                  <a:t>&gt; 90% </a:t>
                </a:r>
                <a:r>
                  <a:rPr lang="de-CH" sz="1400" dirty="0" err="1">
                    <a:latin typeface="+mn-lt"/>
                  </a:rPr>
                  <a:t>valorisation</a:t>
                </a:r>
                <a:endParaRPr lang="de-CH" sz="1400" dirty="0">
                  <a:latin typeface="+mn-lt"/>
                </a:endParaRPr>
              </a:p>
              <a:p>
                <a:r>
                  <a:rPr lang="de-CH" sz="1400" dirty="0">
                    <a:latin typeface="+mn-lt"/>
                  </a:rPr>
                  <a:t>(</a:t>
                </a:r>
                <a:r>
                  <a:rPr lang="de-CH" sz="1400" dirty="0" err="1">
                    <a:latin typeface="+mn-lt"/>
                  </a:rPr>
                  <a:t>coffrage</a:t>
                </a:r>
                <a:r>
                  <a:rPr lang="de-CH" sz="1400" dirty="0">
                    <a:latin typeface="+mn-lt"/>
                  </a:rPr>
                  <a:t>, </a:t>
                </a:r>
                <a:r>
                  <a:rPr lang="de-CH" sz="1400" dirty="0" err="1">
                    <a:latin typeface="+mn-lt"/>
                  </a:rPr>
                  <a:t>béton</a:t>
                </a:r>
                <a:r>
                  <a:rPr lang="de-CH" sz="1400" dirty="0">
                    <a:latin typeface="+mn-lt"/>
                  </a:rPr>
                  <a:t> RC)</a:t>
                </a:r>
              </a:p>
              <a:p>
                <a:r>
                  <a:rPr lang="de-CH" sz="1400" dirty="0">
                    <a:latin typeface="+mn-lt"/>
                  </a:rPr>
                  <a:t>&lt; 10% </a:t>
                </a:r>
                <a:r>
                  <a:rPr lang="de-CH" sz="1400" dirty="0" err="1">
                    <a:latin typeface="+mn-lt"/>
                  </a:rPr>
                  <a:t>décharge</a:t>
                </a:r>
                <a:endParaRPr lang="de-CH" sz="1400" dirty="0">
                  <a:latin typeface="+mn-lt"/>
                </a:endParaRPr>
              </a:p>
            </p:txBody>
          </p:sp>
        </p:grpSp>
        <p:sp>
          <p:nvSpPr>
            <p:cNvPr id="15" name="Textfeld 14">
              <a:extLst>
                <a:ext uri="{FF2B5EF4-FFF2-40B4-BE49-F238E27FC236}">
                  <a16:creationId xmlns:a16="http://schemas.microsoft.com/office/drawing/2014/main" id="{678D8C03-3D32-4432-95BC-A563BA527AC8}"/>
                </a:ext>
              </a:extLst>
            </p:cNvPr>
            <p:cNvSpPr txBox="1"/>
            <p:nvPr/>
          </p:nvSpPr>
          <p:spPr>
            <a:xfrm>
              <a:off x="2790398" y="1068789"/>
              <a:ext cx="1781602" cy="323165"/>
            </a:xfrm>
            <a:prstGeom prst="rect">
              <a:avLst/>
            </a:prstGeom>
            <a:solidFill>
              <a:schemeClr val="bg1">
                <a:lumMod val="85000"/>
              </a:schemeClr>
            </a:solidFill>
          </p:spPr>
          <p:txBody>
            <a:bodyPr wrap="square" rtlCol="0">
              <a:spAutoFit/>
            </a:bodyPr>
            <a:lstStyle/>
            <a:p>
              <a:pPr algn="ctr"/>
              <a:r>
                <a:rPr lang="de-CH" sz="1500" dirty="0" err="1">
                  <a:latin typeface="+mn-lt"/>
                </a:rPr>
                <a:t>Béton</a:t>
              </a:r>
              <a:endParaRPr lang="de-CH" sz="1500" dirty="0">
                <a:latin typeface="+mn-lt"/>
              </a:endParaRPr>
            </a:p>
          </p:txBody>
        </p:sp>
      </p:grpSp>
      <p:grpSp>
        <p:nvGrpSpPr>
          <p:cNvPr id="23" name="Gruppieren 22">
            <a:extLst>
              <a:ext uri="{FF2B5EF4-FFF2-40B4-BE49-F238E27FC236}">
                <a16:creationId xmlns:a16="http://schemas.microsoft.com/office/drawing/2014/main" id="{B622F311-431E-4CC0-BA69-6B91311A58CC}"/>
              </a:ext>
            </a:extLst>
          </p:cNvPr>
          <p:cNvGrpSpPr/>
          <p:nvPr/>
        </p:nvGrpSpPr>
        <p:grpSpPr>
          <a:xfrm>
            <a:off x="4575540" y="1066750"/>
            <a:ext cx="1873584" cy="3134466"/>
            <a:chOff x="4575540" y="1066750"/>
            <a:chExt cx="1873584" cy="3134466"/>
          </a:xfrm>
        </p:grpSpPr>
        <p:grpSp>
          <p:nvGrpSpPr>
            <p:cNvPr id="21" name="Gruppieren 20">
              <a:extLst>
                <a:ext uri="{FF2B5EF4-FFF2-40B4-BE49-F238E27FC236}">
                  <a16:creationId xmlns:a16="http://schemas.microsoft.com/office/drawing/2014/main" id="{6E7AC9E1-36BC-4A27-9AA8-62C0BECC2209}"/>
                </a:ext>
              </a:extLst>
            </p:cNvPr>
            <p:cNvGrpSpPr/>
            <p:nvPr/>
          </p:nvGrpSpPr>
          <p:grpSpPr>
            <a:xfrm>
              <a:off x="4575540" y="1066750"/>
              <a:ext cx="1873584" cy="3134466"/>
              <a:chOff x="4575540" y="1066750"/>
              <a:chExt cx="1873584" cy="3134466"/>
            </a:xfrm>
          </p:grpSpPr>
          <p:pic>
            <p:nvPicPr>
              <p:cNvPr id="9" name="Grafik 8">
                <a:extLst>
                  <a:ext uri="{FF2B5EF4-FFF2-40B4-BE49-F238E27FC236}">
                    <a16:creationId xmlns:a16="http://schemas.microsoft.com/office/drawing/2014/main" id="{AABB3310-7837-4FE4-AD8E-4C6AB696A429}"/>
                  </a:ext>
                </a:extLst>
              </p:cNvPr>
              <p:cNvPicPr>
                <a:picLocks noChangeAspect="1"/>
              </p:cNvPicPr>
              <p:nvPr/>
            </p:nvPicPr>
            <p:blipFill rotWithShape="1">
              <a:blip r:embed="rId5"/>
              <a:srcRect t="-1" r="16114" b="1823"/>
              <a:stretch/>
            </p:blipFill>
            <p:spPr>
              <a:xfrm>
                <a:off x="4667519" y="1066750"/>
                <a:ext cx="1774531" cy="1782909"/>
              </a:xfrm>
              <a:prstGeom prst="rect">
                <a:avLst/>
              </a:prstGeom>
            </p:spPr>
          </p:pic>
          <p:sp>
            <p:nvSpPr>
              <p:cNvPr id="18" name="Textfeld 17">
                <a:extLst>
                  <a:ext uri="{FF2B5EF4-FFF2-40B4-BE49-F238E27FC236}">
                    <a16:creationId xmlns:a16="http://schemas.microsoft.com/office/drawing/2014/main" id="{9E0FBFD9-5145-4CF6-8069-A297AD439296}"/>
                  </a:ext>
                </a:extLst>
              </p:cNvPr>
              <p:cNvSpPr txBox="1"/>
              <p:nvPr/>
            </p:nvSpPr>
            <p:spPr>
              <a:xfrm>
                <a:off x="4575540" y="3031665"/>
                <a:ext cx="1873584" cy="1169551"/>
              </a:xfrm>
              <a:prstGeom prst="rect">
                <a:avLst/>
              </a:prstGeom>
              <a:noFill/>
            </p:spPr>
            <p:txBody>
              <a:bodyPr wrap="square" rtlCol="0">
                <a:spAutoFit/>
              </a:bodyPr>
              <a:lstStyle/>
              <a:p>
                <a:r>
                  <a:rPr lang="de-CH" sz="1400" dirty="0">
                    <a:latin typeface="+mn-lt"/>
                  </a:rPr>
                  <a:t>&gt; 90% </a:t>
                </a:r>
                <a:r>
                  <a:rPr lang="de-CH" sz="1400" dirty="0" err="1">
                    <a:latin typeface="+mn-lt"/>
                  </a:rPr>
                  <a:t>valorisation</a:t>
                </a:r>
                <a:endParaRPr lang="de-CH" sz="1400" dirty="0">
                  <a:latin typeface="+mn-lt"/>
                </a:endParaRPr>
              </a:p>
              <a:p>
                <a:r>
                  <a:rPr lang="de-CH" sz="1400" dirty="0">
                    <a:latin typeface="+mn-lt"/>
                  </a:rPr>
                  <a:t>(~ 70% </a:t>
                </a:r>
                <a:r>
                  <a:rPr lang="de-CH" sz="1400" dirty="0" err="1">
                    <a:latin typeface="+mn-lt"/>
                  </a:rPr>
                  <a:t>revêtements</a:t>
                </a:r>
                <a:r>
                  <a:rPr lang="de-CH" sz="1400" dirty="0">
                    <a:latin typeface="+mn-lt"/>
                  </a:rPr>
                  <a:t>, </a:t>
                </a:r>
                <a:r>
                  <a:rPr lang="de-CH" sz="1400" dirty="0" err="1">
                    <a:latin typeface="+mn-lt"/>
                  </a:rPr>
                  <a:t>reste</a:t>
                </a:r>
                <a:r>
                  <a:rPr lang="de-CH" sz="1400" dirty="0">
                    <a:latin typeface="+mn-lt"/>
                  </a:rPr>
                  <a:t> non </a:t>
                </a:r>
                <a:r>
                  <a:rPr lang="de-CH" sz="1400" dirty="0" err="1">
                    <a:latin typeface="+mn-lt"/>
                  </a:rPr>
                  <a:t>liés</a:t>
                </a:r>
                <a:r>
                  <a:rPr lang="de-CH" sz="1400" dirty="0">
                    <a:latin typeface="+mn-lt"/>
                  </a:rPr>
                  <a:t>) </a:t>
                </a:r>
              </a:p>
              <a:p>
                <a:r>
                  <a:rPr lang="de-CH" sz="1400" dirty="0">
                    <a:latin typeface="+mn-lt"/>
                  </a:rPr>
                  <a:t>&lt; 10% </a:t>
                </a:r>
                <a:r>
                  <a:rPr lang="de-CH" sz="1400" dirty="0" err="1">
                    <a:latin typeface="+mn-lt"/>
                  </a:rPr>
                  <a:t>décharge</a:t>
                </a:r>
                <a:r>
                  <a:rPr lang="de-CH" sz="1400" dirty="0">
                    <a:latin typeface="+mn-lt"/>
                  </a:rPr>
                  <a:t>, </a:t>
                </a:r>
                <a:r>
                  <a:rPr lang="de-CH" sz="1400" dirty="0" err="1">
                    <a:latin typeface="+mn-lt"/>
                  </a:rPr>
                  <a:t>exportation</a:t>
                </a:r>
                <a:r>
                  <a:rPr lang="de-CH" sz="1400" dirty="0">
                    <a:latin typeface="+mn-lt"/>
                  </a:rPr>
                  <a:t>)</a:t>
                </a:r>
              </a:p>
            </p:txBody>
          </p:sp>
        </p:grpSp>
        <p:sp>
          <p:nvSpPr>
            <p:cNvPr id="16" name="Textfeld 15">
              <a:extLst>
                <a:ext uri="{FF2B5EF4-FFF2-40B4-BE49-F238E27FC236}">
                  <a16:creationId xmlns:a16="http://schemas.microsoft.com/office/drawing/2014/main" id="{397C4D2C-E07D-4943-A26D-E93754F3C937}"/>
                </a:ext>
              </a:extLst>
            </p:cNvPr>
            <p:cNvSpPr txBox="1"/>
            <p:nvPr/>
          </p:nvSpPr>
          <p:spPr>
            <a:xfrm>
              <a:off x="4663983" y="1068788"/>
              <a:ext cx="1781602" cy="323165"/>
            </a:xfrm>
            <a:prstGeom prst="rect">
              <a:avLst/>
            </a:prstGeom>
            <a:solidFill>
              <a:schemeClr val="bg1">
                <a:lumMod val="85000"/>
              </a:schemeClr>
            </a:solidFill>
          </p:spPr>
          <p:txBody>
            <a:bodyPr wrap="square" rtlCol="0">
              <a:spAutoFit/>
            </a:bodyPr>
            <a:lstStyle/>
            <a:p>
              <a:pPr algn="ctr"/>
              <a:r>
                <a:rPr lang="de-CH" sz="1500" dirty="0">
                  <a:latin typeface="+mn-lt"/>
                </a:rPr>
                <a:t>Asphalte</a:t>
              </a:r>
            </a:p>
          </p:txBody>
        </p:sp>
      </p:grpSp>
      <p:grpSp>
        <p:nvGrpSpPr>
          <p:cNvPr id="24" name="Gruppieren 23">
            <a:extLst>
              <a:ext uri="{FF2B5EF4-FFF2-40B4-BE49-F238E27FC236}">
                <a16:creationId xmlns:a16="http://schemas.microsoft.com/office/drawing/2014/main" id="{27E4CA56-DF21-472B-93BC-8E3C2F710779}"/>
              </a:ext>
            </a:extLst>
          </p:cNvPr>
          <p:cNvGrpSpPr/>
          <p:nvPr/>
        </p:nvGrpSpPr>
        <p:grpSpPr>
          <a:xfrm>
            <a:off x="6537567" y="1066750"/>
            <a:ext cx="1873584" cy="2665650"/>
            <a:chOff x="6537567" y="1066750"/>
            <a:chExt cx="1873584" cy="2665650"/>
          </a:xfrm>
        </p:grpSpPr>
        <p:grpSp>
          <p:nvGrpSpPr>
            <p:cNvPr id="22" name="Gruppieren 21">
              <a:extLst>
                <a:ext uri="{FF2B5EF4-FFF2-40B4-BE49-F238E27FC236}">
                  <a16:creationId xmlns:a16="http://schemas.microsoft.com/office/drawing/2014/main" id="{A2BEF8FE-37FF-4C9D-837F-1CBBCC8C55AF}"/>
                </a:ext>
              </a:extLst>
            </p:cNvPr>
            <p:cNvGrpSpPr/>
            <p:nvPr/>
          </p:nvGrpSpPr>
          <p:grpSpPr>
            <a:xfrm>
              <a:off x="6537567" y="1066750"/>
              <a:ext cx="1873584" cy="2665650"/>
              <a:chOff x="6537567" y="1066750"/>
              <a:chExt cx="1873584" cy="2665650"/>
            </a:xfrm>
          </p:grpSpPr>
          <p:pic>
            <p:nvPicPr>
              <p:cNvPr id="7" name="Grafik 6">
                <a:extLst>
                  <a:ext uri="{FF2B5EF4-FFF2-40B4-BE49-F238E27FC236}">
                    <a16:creationId xmlns:a16="http://schemas.microsoft.com/office/drawing/2014/main" id="{BC6910F8-1A2D-4806-B3B7-82227336FBE6}"/>
                  </a:ext>
                </a:extLst>
              </p:cNvPr>
              <p:cNvPicPr>
                <a:picLocks noChangeAspect="1"/>
              </p:cNvPicPr>
              <p:nvPr/>
            </p:nvPicPr>
            <p:blipFill rotWithShape="1">
              <a:blip r:embed="rId6"/>
              <a:srcRect r="9654"/>
              <a:stretch/>
            </p:blipFill>
            <p:spPr>
              <a:xfrm>
                <a:off x="6554096" y="1066750"/>
                <a:ext cx="1774531" cy="1782909"/>
              </a:xfrm>
              <a:prstGeom prst="rect">
                <a:avLst/>
              </a:prstGeom>
            </p:spPr>
          </p:pic>
          <p:sp>
            <p:nvSpPr>
              <p:cNvPr id="19" name="Textfeld 18">
                <a:extLst>
                  <a:ext uri="{FF2B5EF4-FFF2-40B4-BE49-F238E27FC236}">
                    <a16:creationId xmlns:a16="http://schemas.microsoft.com/office/drawing/2014/main" id="{12B7B75D-84CC-4141-ADBA-17ADF7D79A1A}"/>
                  </a:ext>
                </a:extLst>
              </p:cNvPr>
              <p:cNvSpPr txBox="1"/>
              <p:nvPr/>
            </p:nvSpPr>
            <p:spPr>
              <a:xfrm>
                <a:off x="6537567" y="2993736"/>
                <a:ext cx="1873584" cy="738664"/>
              </a:xfrm>
              <a:prstGeom prst="rect">
                <a:avLst/>
              </a:prstGeom>
              <a:noFill/>
            </p:spPr>
            <p:txBody>
              <a:bodyPr wrap="square" rtlCol="0">
                <a:spAutoFit/>
              </a:bodyPr>
              <a:lstStyle/>
              <a:p>
                <a:r>
                  <a:rPr lang="de-CH" sz="1400" dirty="0">
                    <a:latin typeface="+mn-lt"/>
                  </a:rPr>
                  <a:t>~ 60% </a:t>
                </a:r>
                <a:r>
                  <a:rPr lang="de-CH" sz="1400" dirty="0" err="1">
                    <a:latin typeface="+mn-lt"/>
                  </a:rPr>
                  <a:t>valorisation</a:t>
                </a:r>
                <a:endParaRPr lang="de-CH" sz="1400" dirty="0">
                  <a:latin typeface="+mn-lt"/>
                </a:endParaRPr>
              </a:p>
              <a:p>
                <a:r>
                  <a:rPr lang="de-CH" sz="1400" dirty="0">
                    <a:latin typeface="+mn-lt"/>
                  </a:rPr>
                  <a:t>(</a:t>
                </a:r>
                <a:r>
                  <a:rPr lang="de-CH" sz="1400" dirty="0" err="1">
                    <a:latin typeface="+mn-lt"/>
                  </a:rPr>
                  <a:t>béton</a:t>
                </a:r>
                <a:r>
                  <a:rPr lang="de-CH" sz="1400" dirty="0">
                    <a:latin typeface="+mn-lt"/>
                  </a:rPr>
                  <a:t> </a:t>
                </a:r>
                <a:r>
                  <a:rPr lang="de-CH" sz="1400" dirty="0" err="1">
                    <a:latin typeface="+mn-lt"/>
                  </a:rPr>
                  <a:t>maigre</a:t>
                </a:r>
                <a:r>
                  <a:rPr lang="de-CH" sz="1400" dirty="0">
                    <a:latin typeface="+mn-lt"/>
                  </a:rPr>
                  <a:t>) </a:t>
                </a:r>
              </a:p>
              <a:p>
                <a:r>
                  <a:rPr lang="de-CH" sz="1400" dirty="0">
                    <a:latin typeface="+mn-lt"/>
                  </a:rPr>
                  <a:t>~ 40% </a:t>
                </a:r>
                <a:r>
                  <a:rPr lang="de-CH" sz="1400" dirty="0" err="1">
                    <a:latin typeface="+mn-lt"/>
                  </a:rPr>
                  <a:t>décharge</a:t>
                </a:r>
                <a:endParaRPr lang="de-CH" sz="1400" dirty="0">
                  <a:latin typeface="+mn-lt"/>
                </a:endParaRPr>
              </a:p>
            </p:txBody>
          </p:sp>
        </p:grpSp>
        <p:sp>
          <p:nvSpPr>
            <p:cNvPr id="17" name="Textfeld 16">
              <a:extLst>
                <a:ext uri="{FF2B5EF4-FFF2-40B4-BE49-F238E27FC236}">
                  <a16:creationId xmlns:a16="http://schemas.microsoft.com/office/drawing/2014/main" id="{807DA724-0847-4BFE-9BA6-A6DEB31ADA90}"/>
                </a:ext>
              </a:extLst>
            </p:cNvPr>
            <p:cNvSpPr txBox="1"/>
            <p:nvPr/>
          </p:nvSpPr>
          <p:spPr>
            <a:xfrm>
              <a:off x="6537567" y="1068788"/>
              <a:ext cx="1791059" cy="323165"/>
            </a:xfrm>
            <a:prstGeom prst="rect">
              <a:avLst/>
            </a:prstGeom>
            <a:solidFill>
              <a:schemeClr val="bg1">
                <a:lumMod val="85000"/>
              </a:schemeClr>
            </a:solidFill>
          </p:spPr>
          <p:txBody>
            <a:bodyPr wrap="square" rtlCol="0">
              <a:spAutoFit/>
            </a:bodyPr>
            <a:lstStyle/>
            <a:p>
              <a:pPr algn="ctr"/>
              <a:r>
                <a:rPr lang="de-CH" sz="1500" dirty="0" err="1">
                  <a:latin typeface="+mn-lt"/>
                </a:rPr>
                <a:t>Démolition</a:t>
              </a:r>
              <a:r>
                <a:rPr lang="de-CH" sz="1500" dirty="0">
                  <a:latin typeface="+mn-lt"/>
                </a:rPr>
                <a:t> mixte</a:t>
              </a:r>
            </a:p>
          </p:txBody>
        </p:sp>
      </p:grpSp>
    </p:spTree>
    <p:extLst>
      <p:ext uri="{BB962C8B-B14F-4D97-AF65-F5344CB8AC3E}">
        <p14:creationId xmlns:p14="http://schemas.microsoft.com/office/powerpoint/2010/main" val="129790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21CA81B-E79F-46E1-B5CE-50CC93752C84}"/>
              </a:ext>
            </a:extLst>
          </p:cNvPr>
          <p:cNvSpPr>
            <a:spLocks noGrp="1"/>
          </p:cNvSpPr>
          <p:nvPr>
            <p:ph type="sldNum" sz="quarter" idx="11"/>
          </p:nvPr>
        </p:nvSpPr>
        <p:spPr/>
        <p:txBody>
          <a:bodyPr/>
          <a:lstStyle/>
          <a:p>
            <a:fld id="{7D21FFDD-132D-4B5B-AD6B-BCC06A41D268}" type="slidenum">
              <a:rPr lang="de-CH" smtClean="0"/>
              <a:pPr/>
              <a:t>7</a:t>
            </a:fld>
            <a:endParaRPr lang="de-CH" dirty="0"/>
          </a:p>
        </p:txBody>
      </p:sp>
      <p:sp>
        <p:nvSpPr>
          <p:cNvPr id="4" name="Titre 3">
            <a:extLst>
              <a:ext uri="{FF2B5EF4-FFF2-40B4-BE49-F238E27FC236}">
                <a16:creationId xmlns:a16="http://schemas.microsoft.com/office/drawing/2014/main" id="{045E85DD-2F10-4EE0-B251-28AD30209630}"/>
              </a:ext>
            </a:extLst>
          </p:cNvPr>
          <p:cNvSpPr>
            <a:spLocks noGrp="1"/>
          </p:cNvSpPr>
          <p:nvPr>
            <p:ph type="title"/>
          </p:nvPr>
        </p:nvSpPr>
        <p:spPr/>
        <p:txBody>
          <a:bodyPr/>
          <a:lstStyle/>
          <a:p>
            <a:r>
              <a:rPr lang="fr-CH" dirty="0"/>
              <a:t>Valoriser? Une nécessité</a:t>
            </a:r>
          </a:p>
        </p:txBody>
      </p:sp>
      <p:pic>
        <p:nvPicPr>
          <p:cNvPr id="14" name="Grafik 13">
            <a:extLst>
              <a:ext uri="{FF2B5EF4-FFF2-40B4-BE49-F238E27FC236}">
                <a16:creationId xmlns:a16="http://schemas.microsoft.com/office/drawing/2014/main" id="{62A732E3-5BE7-4415-99A6-EDDE25978212}"/>
              </a:ext>
            </a:extLst>
          </p:cNvPr>
          <p:cNvPicPr>
            <a:picLocks noChangeAspect="1"/>
          </p:cNvPicPr>
          <p:nvPr/>
        </p:nvPicPr>
        <p:blipFill>
          <a:blip r:embed="rId3"/>
          <a:stretch>
            <a:fillRect/>
          </a:stretch>
        </p:blipFill>
        <p:spPr>
          <a:xfrm>
            <a:off x="888022" y="884121"/>
            <a:ext cx="3683978" cy="1648095"/>
          </a:xfrm>
          <a:prstGeom prst="rect">
            <a:avLst/>
          </a:prstGeom>
        </p:spPr>
      </p:pic>
      <p:pic>
        <p:nvPicPr>
          <p:cNvPr id="16" name="Grafik 15">
            <a:extLst>
              <a:ext uri="{FF2B5EF4-FFF2-40B4-BE49-F238E27FC236}">
                <a16:creationId xmlns:a16="http://schemas.microsoft.com/office/drawing/2014/main" id="{4A22BFC5-6502-4090-A2D6-925DF3DFC4F2}"/>
              </a:ext>
            </a:extLst>
          </p:cNvPr>
          <p:cNvPicPr>
            <a:picLocks noChangeAspect="1"/>
          </p:cNvPicPr>
          <p:nvPr/>
        </p:nvPicPr>
        <p:blipFill>
          <a:blip r:embed="rId4"/>
          <a:stretch>
            <a:fillRect/>
          </a:stretch>
        </p:blipFill>
        <p:spPr>
          <a:xfrm>
            <a:off x="737652" y="2611285"/>
            <a:ext cx="3834348" cy="2029108"/>
          </a:xfrm>
          <a:prstGeom prst="rect">
            <a:avLst/>
          </a:prstGeom>
        </p:spPr>
      </p:pic>
      <p:pic>
        <p:nvPicPr>
          <p:cNvPr id="18" name="Grafik 17">
            <a:extLst>
              <a:ext uri="{FF2B5EF4-FFF2-40B4-BE49-F238E27FC236}">
                <a16:creationId xmlns:a16="http://schemas.microsoft.com/office/drawing/2014/main" id="{18E90849-624D-4E7E-9032-0E36A6450F9D}"/>
              </a:ext>
            </a:extLst>
          </p:cNvPr>
          <p:cNvPicPr>
            <a:picLocks noChangeAspect="1"/>
          </p:cNvPicPr>
          <p:nvPr/>
        </p:nvPicPr>
        <p:blipFill>
          <a:blip r:embed="rId5"/>
          <a:stretch>
            <a:fillRect/>
          </a:stretch>
        </p:blipFill>
        <p:spPr>
          <a:xfrm>
            <a:off x="4743834" y="632603"/>
            <a:ext cx="4030007" cy="2764772"/>
          </a:xfrm>
          <a:prstGeom prst="rect">
            <a:avLst/>
          </a:prstGeom>
        </p:spPr>
      </p:pic>
      <p:sp>
        <p:nvSpPr>
          <p:cNvPr id="20" name="Textfeld 19">
            <a:extLst>
              <a:ext uri="{FF2B5EF4-FFF2-40B4-BE49-F238E27FC236}">
                <a16:creationId xmlns:a16="http://schemas.microsoft.com/office/drawing/2014/main" id="{4AE6337E-9EA9-43EE-8096-03C793CD5A5B}"/>
              </a:ext>
            </a:extLst>
          </p:cNvPr>
          <p:cNvSpPr txBox="1"/>
          <p:nvPr/>
        </p:nvSpPr>
        <p:spPr>
          <a:xfrm>
            <a:off x="4799637" y="3126889"/>
            <a:ext cx="298480" cy="215444"/>
          </a:xfrm>
          <a:prstGeom prst="rect">
            <a:avLst/>
          </a:prstGeom>
          <a:noFill/>
        </p:spPr>
        <p:txBody>
          <a:bodyPr wrap="none" rtlCol="0">
            <a:spAutoFit/>
          </a:bodyPr>
          <a:lstStyle/>
          <a:p>
            <a:r>
              <a:rPr lang="de-CH" sz="800" dirty="0" err="1">
                <a:latin typeface="+mn-lt"/>
              </a:rPr>
              <a:t>rts</a:t>
            </a:r>
            <a:endParaRPr lang="de-CH" sz="800" dirty="0">
              <a:latin typeface="+mn-lt"/>
            </a:endParaRPr>
          </a:p>
        </p:txBody>
      </p:sp>
      <p:sp>
        <p:nvSpPr>
          <p:cNvPr id="21" name="Textfeld 20">
            <a:extLst>
              <a:ext uri="{FF2B5EF4-FFF2-40B4-BE49-F238E27FC236}">
                <a16:creationId xmlns:a16="http://schemas.microsoft.com/office/drawing/2014/main" id="{E2505015-81CD-4BB7-A7A0-127D351A7D79}"/>
              </a:ext>
            </a:extLst>
          </p:cNvPr>
          <p:cNvSpPr txBox="1"/>
          <p:nvPr/>
        </p:nvSpPr>
        <p:spPr>
          <a:xfrm>
            <a:off x="978730" y="2303522"/>
            <a:ext cx="298480" cy="215444"/>
          </a:xfrm>
          <a:prstGeom prst="rect">
            <a:avLst/>
          </a:prstGeom>
          <a:noFill/>
        </p:spPr>
        <p:txBody>
          <a:bodyPr wrap="none" rtlCol="0">
            <a:spAutoFit/>
          </a:bodyPr>
          <a:lstStyle/>
          <a:p>
            <a:r>
              <a:rPr lang="de-CH" sz="800" dirty="0" err="1">
                <a:latin typeface="+mn-lt"/>
              </a:rPr>
              <a:t>rts</a:t>
            </a:r>
            <a:endParaRPr lang="de-CH" sz="800" dirty="0">
              <a:latin typeface="+mn-lt"/>
            </a:endParaRPr>
          </a:p>
        </p:txBody>
      </p:sp>
      <p:pic>
        <p:nvPicPr>
          <p:cNvPr id="24" name="Grafik 23">
            <a:extLst>
              <a:ext uri="{FF2B5EF4-FFF2-40B4-BE49-F238E27FC236}">
                <a16:creationId xmlns:a16="http://schemas.microsoft.com/office/drawing/2014/main" id="{91079A4F-9423-443B-A526-EAC16465534F}"/>
              </a:ext>
            </a:extLst>
          </p:cNvPr>
          <p:cNvPicPr>
            <a:picLocks noChangeAspect="1"/>
          </p:cNvPicPr>
          <p:nvPr/>
        </p:nvPicPr>
        <p:blipFill>
          <a:blip r:embed="rId6"/>
          <a:stretch>
            <a:fillRect/>
          </a:stretch>
        </p:blipFill>
        <p:spPr>
          <a:xfrm>
            <a:off x="5624234" y="2670956"/>
            <a:ext cx="3217642" cy="2003438"/>
          </a:xfrm>
          <a:prstGeom prst="rect">
            <a:avLst/>
          </a:prstGeom>
        </p:spPr>
      </p:pic>
    </p:spTree>
    <p:extLst>
      <p:ext uri="{BB962C8B-B14F-4D97-AF65-F5344CB8AC3E}">
        <p14:creationId xmlns:p14="http://schemas.microsoft.com/office/powerpoint/2010/main" val="412172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A6759CA7-A50E-4251-A8BA-455D78DBE33F}"/>
              </a:ext>
            </a:extLst>
          </p:cNvPr>
          <p:cNvPicPr>
            <a:picLocks noGrp="1" noChangeAspect="1"/>
          </p:cNvPicPr>
          <p:nvPr>
            <p:ph sz="quarter" idx="10"/>
          </p:nvPr>
        </p:nvPicPr>
        <p:blipFill>
          <a:blip r:embed="rId3"/>
          <a:stretch>
            <a:fillRect/>
          </a:stretch>
        </p:blipFill>
        <p:spPr>
          <a:xfrm>
            <a:off x="1277089" y="884121"/>
            <a:ext cx="7489825" cy="2730576"/>
          </a:xfrm>
        </p:spPr>
      </p:pic>
      <p:sp>
        <p:nvSpPr>
          <p:cNvPr id="3" name="Espace réservé du numéro de diapositive 2">
            <a:extLst>
              <a:ext uri="{FF2B5EF4-FFF2-40B4-BE49-F238E27FC236}">
                <a16:creationId xmlns:a16="http://schemas.microsoft.com/office/drawing/2014/main" id="{A7D0B43E-A54E-4445-BE50-61B52102EFFC}"/>
              </a:ext>
            </a:extLst>
          </p:cNvPr>
          <p:cNvSpPr>
            <a:spLocks noGrp="1"/>
          </p:cNvSpPr>
          <p:nvPr>
            <p:ph type="sldNum" sz="quarter" idx="11"/>
          </p:nvPr>
        </p:nvSpPr>
        <p:spPr/>
        <p:txBody>
          <a:bodyPr/>
          <a:lstStyle/>
          <a:p>
            <a:fld id="{7D21FFDD-132D-4B5B-AD6B-BCC06A41D268}" type="slidenum">
              <a:rPr lang="de-CH" smtClean="0"/>
              <a:pPr/>
              <a:t>8</a:t>
            </a:fld>
            <a:endParaRPr lang="de-CH" dirty="0"/>
          </a:p>
        </p:txBody>
      </p:sp>
      <p:sp>
        <p:nvSpPr>
          <p:cNvPr id="4" name="Titre 3">
            <a:extLst>
              <a:ext uri="{FF2B5EF4-FFF2-40B4-BE49-F238E27FC236}">
                <a16:creationId xmlns:a16="http://schemas.microsoft.com/office/drawing/2014/main" id="{B3D67342-A4CF-421F-AC65-C46E8A5106AA}"/>
              </a:ext>
            </a:extLst>
          </p:cNvPr>
          <p:cNvSpPr>
            <a:spLocks noGrp="1"/>
          </p:cNvSpPr>
          <p:nvPr>
            <p:ph type="title"/>
          </p:nvPr>
        </p:nvSpPr>
        <p:spPr/>
        <p:txBody>
          <a:bodyPr/>
          <a:lstStyle/>
          <a:p>
            <a:r>
              <a:rPr lang="fr-CH" dirty="0"/>
              <a:t>Nouvelles perspectives fédérales</a:t>
            </a:r>
          </a:p>
        </p:txBody>
      </p:sp>
      <p:sp>
        <p:nvSpPr>
          <p:cNvPr id="8" name="ZoneTexte 7">
            <a:extLst>
              <a:ext uri="{FF2B5EF4-FFF2-40B4-BE49-F238E27FC236}">
                <a16:creationId xmlns:a16="http://schemas.microsoft.com/office/drawing/2014/main" id="{8D94609D-C4DC-44BD-946D-46A63544C8B5}"/>
              </a:ext>
            </a:extLst>
          </p:cNvPr>
          <p:cNvSpPr txBox="1"/>
          <p:nvPr/>
        </p:nvSpPr>
        <p:spPr>
          <a:xfrm>
            <a:off x="1343891" y="3726873"/>
            <a:ext cx="7479623" cy="923330"/>
          </a:xfrm>
          <a:prstGeom prst="rect">
            <a:avLst/>
          </a:prstGeom>
          <a:noFill/>
        </p:spPr>
        <p:txBody>
          <a:bodyPr wrap="square" rtlCol="0">
            <a:spAutoFit/>
          </a:bodyPr>
          <a:lstStyle/>
          <a:p>
            <a:r>
              <a:rPr lang="fr-CH" dirty="0">
                <a:latin typeface="+mn-lt"/>
              </a:rPr>
              <a:t>Révision de la loi sur la protection de l’environnement acceptée par les deux chambres le 15 mars 2024, entrée en vigueur le 1</a:t>
            </a:r>
            <a:r>
              <a:rPr lang="fr-CH" baseline="30000" dirty="0">
                <a:latin typeface="+mn-lt"/>
              </a:rPr>
              <a:t>er</a:t>
            </a:r>
            <a:r>
              <a:rPr lang="fr-CH" dirty="0">
                <a:latin typeface="+mn-lt"/>
              </a:rPr>
              <a:t> janvier 2025. </a:t>
            </a:r>
            <a:br>
              <a:rPr lang="fr-CH" dirty="0">
                <a:latin typeface="+mn-lt"/>
              </a:rPr>
            </a:br>
            <a:endParaRPr lang="fr-CH" dirty="0">
              <a:latin typeface="+mn-lt"/>
            </a:endParaRPr>
          </a:p>
        </p:txBody>
      </p:sp>
    </p:spTree>
    <p:extLst>
      <p:ext uri="{BB962C8B-B14F-4D97-AF65-F5344CB8AC3E}">
        <p14:creationId xmlns:p14="http://schemas.microsoft.com/office/powerpoint/2010/main" val="1444053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6EA6A57-D2E6-48DF-9AD3-A412EA455A48}"/>
              </a:ext>
            </a:extLst>
          </p:cNvPr>
          <p:cNvSpPr>
            <a:spLocks noGrp="1"/>
          </p:cNvSpPr>
          <p:nvPr>
            <p:ph sz="quarter" idx="10"/>
          </p:nvPr>
        </p:nvSpPr>
        <p:spPr>
          <a:xfrm>
            <a:off x="761999" y="772810"/>
            <a:ext cx="8181109" cy="3597879"/>
          </a:xfrm>
        </p:spPr>
        <p:txBody>
          <a:bodyPr/>
          <a:lstStyle/>
          <a:p>
            <a:pPr marL="0" indent="0">
              <a:buNone/>
            </a:pPr>
            <a:endParaRPr lang="fr-CH" sz="1800" dirty="0"/>
          </a:p>
          <a:p>
            <a:pPr marL="0" indent="0">
              <a:buNone/>
            </a:pPr>
            <a:r>
              <a:rPr lang="fr-CH" sz="1800" dirty="0"/>
              <a:t>Préservation des ressources naturelles et renforcement de l’économie circulaire</a:t>
            </a:r>
          </a:p>
          <a:p>
            <a:pPr lvl="1">
              <a:lnSpc>
                <a:spcPct val="100000"/>
              </a:lnSpc>
            </a:pPr>
            <a:r>
              <a:rPr lang="fr-CH" sz="1600" dirty="0"/>
              <a:t>Réduire </a:t>
            </a:r>
            <a:r>
              <a:rPr lang="fr-CH" sz="1600" b="1" dirty="0"/>
              <a:t>tout au long du cycle de vie </a:t>
            </a:r>
            <a:r>
              <a:rPr lang="fr-CH" sz="1600" dirty="0"/>
              <a:t>les nuisances à l’environnement</a:t>
            </a:r>
          </a:p>
          <a:p>
            <a:pPr lvl="1"/>
            <a:r>
              <a:rPr lang="fr-CH" sz="1600" b="1" dirty="0"/>
              <a:t>Boucler les cycles </a:t>
            </a:r>
            <a:r>
              <a:rPr lang="fr-CH" sz="1600" dirty="0"/>
              <a:t>des matériaux</a:t>
            </a:r>
          </a:p>
          <a:p>
            <a:pPr lvl="1"/>
            <a:r>
              <a:rPr lang="fr-CH" sz="1600" dirty="0"/>
              <a:t>Améliorer l’efficacité dans l’utilisation des ressources</a:t>
            </a:r>
          </a:p>
          <a:p>
            <a:pPr lvl="1"/>
            <a:r>
              <a:rPr lang="fr-CH" sz="1600" dirty="0"/>
              <a:t>Tout en tenant compte des </a:t>
            </a:r>
            <a:r>
              <a:rPr lang="fr-CH" sz="1600" b="1" dirty="0"/>
              <a:t>nuisances générées à l’étranger</a:t>
            </a:r>
            <a:br>
              <a:rPr lang="fr-CH" sz="1600" dirty="0"/>
            </a:br>
            <a:endParaRPr lang="fr-CH" sz="1600" dirty="0"/>
          </a:p>
          <a:p>
            <a:pPr marL="0" indent="0">
              <a:buNone/>
            </a:pPr>
            <a:r>
              <a:rPr lang="fr-CH" sz="1800" dirty="0"/>
              <a:t>Priorités fixées pour la valorisation: </a:t>
            </a:r>
          </a:p>
          <a:p>
            <a:pPr marL="544116" lvl="1" indent="-342900">
              <a:buFont typeface="+mj-lt"/>
              <a:buAutoNum type="arabicPeriod"/>
            </a:pPr>
            <a:r>
              <a:rPr lang="fr-CH" sz="1600" dirty="0"/>
              <a:t>valorisation matière </a:t>
            </a:r>
          </a:p>
          <a:p>
            <a:pPr marL="544116" lvl="1" indent="-342900">
              <a:buFont typeface="+mj-lt"/>
              <a:buAutoNum type="arabicPeriod"/>
            </a:pPr>
            <a:r>
              <a:rPr lang="fr-CH" sz="1600" dirty="0"/>
              <a:t>valorisation matière et énergie</a:t>
            </a:r>
          </a:p>
          <a:p>
            <a:pPr marL="544116" lvl="1" indent="-342900">
              <a:buFont typeface="+mj-lt"/>
              <a:buAutoNum type="arabicPeriod"/>
            </a:pPr>
            <a:r>
              <a:rPr lang="fr-CH" sz="1600" dirty="0"/>
              <a:t>valorisation énergie</a:t>
            </a:r>
          </a:p>
        </p:txBody>
      </p:sp>
      <p:sp>
        <p:nvSpPr>
          <p:cNvPr id="3" name="Espace réservé du numéro de diapositive 2">
            <a:extLst>
              <a:ext uri="{FF2B5EF4-FFF2-40B4-BE49-F238E27FC236}">
                <a16:creationId xmlns:a16="http://schemas.microsoft.com/office/drawing/2014/main" id="{27DA53F3-4244-47C7-8C9C-E608BD82576B}"/>
              </a:ext>
            </a:extLst>
          </p:cNvPr>
          <p:cNvSpPr>
            <a:spLocks noGrp="1"/>
          </p:cNvSpPr>
          <p:nvPr>
            <p:ph type="sldNum" sz="quarter" idx="11"/>
          </p:nvPr>
        </p:nvSpPr>
        <p:spPr/>
        <p:txBody>
          <a:bodyPr/>
          <a:lstStyle/>
          <a:p>
            <a:fld id="{7D21FFDD-132D-4B5B-AD6B-BCC06A41D268}" type="slidenum">
              <a:rPr lang="de-CH" smtClean="0"/>
              <a:pPr/>
              <a:t>9</a:t>
            </a:fld>
            <a:endParaRPr lang="de-CH" dirty="0"/>
          </a:p>
        </p:txBody>
      </p:sp>
      <p:sp>
        <p:nvSpPr>
          <p:cNvPr id="4" name="Titre 3">
            <a:extLst>
              <a:ext uri="{FF2B5EF4-FFF2-40B4-BE49-F238E27FC236}">
                <a16:creationId xmlns:a16="http://schemas.microsoft.com/office/drawing/2014/main" id="{C3D397D8-9D3E-4F48-91B4-7458D7A7F76B}"/>
              </a:ext>
            </a:extLst>
          </p:cNvPr>
          <p:cNvSpPr>
            <a:spLocks noGrp="1"/>
          </p:cNvSpPr>
          <p:nvPr>
            <p:ph type="title"/>
          </p:nvPr>
        </p:nvSpPr>
        <p:spPr/>
        <p:txBody>
          <a:bodyPr/>
          <a:lstStyle/>
          <a:p>
            <a:r>
              <a:rPr lang="fr-CH" dirty="0"/>
              <a:t>Nouvelles perspectives fédérales</a:t>
            </a:r>
          </a:p>
        </p:txBody>
      </p:sp>
      <p:sp>
        <p:nvSpPr>
          <p:cNvPr id="6" name="ZoneTexte 5">
            <a:extLst>
              <a:ext uri="{FF2B5EF4-FFF2-40B4-BE49-F238E27FC236}">
                <a16:creationId xmlns:a16="http://schemas.microsoft.com/office/drawing/2014/main" id="{0626931F-C6F3-435A-94DD-C5B4E85D22BB}"/>
              </a:ext>
            </a:extLst>
          </p:cNvPr>
          <p:cNvSpPr txBox="1"/>
          <p:nvPr/>
        </p:nvSpPr>
        <p:spPr>
          <a:xfrm>
            <a:off x="4661333" y="3201138"/>
            <a:ext cx="4386145" cy="1169551"/>
          </a:xfrm>
          <a:prstGeom prst="rect">
            <a:avLst/>
          </a:prstGeom>
          <a:noFill/>
          <a:ln w="28575">
            <a:solidFill>
              <a:srgbClr val="C00000"/>
            </a:solidFill>
          </a:ln>
        </p:spPr>
        <p:txBody>
          <a:bodyPr wrap="square" rtlCol="0">
            <a:spAutoFit/>
          </a:bodyPr>
          <a:lstStyle/>
          <a:p>
            <a:pPr marL="285750" indent="-285750">
              <a:buFont typeface="Arial" panose="020B0604020202020204" pitchFamily="34" charset="0"/>
              <a:buChar char="•"/>
            </a:pPr>
            <a:r>
              <a:rPr lang="fr-CH" sz="1400" dirty="0">
                <a:latin typeface="+mn-lt"/>
              </a:rPr>
              <a:t>Métaux valorisables des résidus du </a:t>
            </a:r>
            <a:r>
              <a:rPr lang="fr-CH" sz="1400" dirty="0" err="1">
                <a:latin typeface="+mn-lt"/>
              </a:rPr>
              <a:t>ttt</a:t>
            </a:r>
            <a:r>
              <a:rPr lang="fr-CH" sz="1400" dirty="0">
                <a:latin typeface="+mn-lt"/>
              </a:rPr>
              <a:t> des déchets, eaux usées et de l’air évacué</a:t>
            </a:r>
          </a:p>
          <a:p>
            <a:pPr marL="285750" indent="-285750">
              <a:buFont typeface="Arial" panose="020B0604020202020204" pitchFamily="34" charset="0"/>
              <a:buChar char="•"/>
            </a:pPr>
            <a:r>
              <a:rPr lang="fr-CH" sz="1400" dirty="0">
                <a:latin typeface="+mn-lt"/>
              </a:rPr>
              <a:t>Fractions valorisables des matériaux d’excavation</a:t>
            </a:r>
          </a:p>
          <a:p>
            <a:pPr marL="285750" indent="-285750">
              <a:buFont typeface="Arial" panose="020B0604020202020204" pitchFamily="34" charset="0"/>
              <a:buChar char="•"/>
            </a:pPr>
            <a:r>
              <a:rPr lang="fr-CH" sz="1400" dirty="0">
                <a:latin typeface="+mn-lt"/>
              </a:rPr>
              <a:t>Phosphore </a:t>
            </a:r>
          </a:p>
          <a:p>
            <a:pPr marL="285750" indent="-285750">
              <a:buFont typeface="Arial" panose="020B0604020202020204" pitchFamily="34" charset="0"/>
              <a:buChar char="•"/>
            </a:pPr>
            <a:r>
              <a:rPr lang="fr-CH" sz="1400" dirty="0">
                <a:latin typeface="+mn-lt"/>
              </a:rPr>
              <a:t>Déchets aptes à être compostés ou fermentés</a:t>
            </a:r>
          </a:p>
        </p:txBody>
      </p:sp>
      <p:sp>
        <p:nvSpPr>
          <p:cNvPr id="7" name="Flèche : droite 6">
            <a:extLst>
              <a:ext uri="{FF2B5EF4-FFF2-40B4-BE49-F238E27FC236}">
                <a16:creationId xmlns:a16="http://schemas.microsoft.com/office/drawing/2014/main" id="{295AA765-A3C3-4578-9B34-AE67292C32BF}"/>
              </a:ext>
            </a:extLst>
          </p:cNvPr>
          <p:cNvSpPr/>
          <p:nvPr/>
        </p:nvSpPr>
        <p:spPr>
          <a:xfrm>
            <a:off x="4171478" y="3702942"/>
            <a:ext cx="400522" cy="211597"/>
          </a:xfrm>
          <a:prstGeom prst="rightArrow">
            <a:avLst/>
          </a:prstGeom>
          <a:solidFill>
            <a:srgbClr val="C000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fr-CH" dirty="0" err="1"/>
          </a:p>
        </p:txBody>
      </p:sp>
      <p:sp>
        <p:nvSpPr>
          <p:cNvPr id="8" name="Accolade fermante 7">
            <a:extLst>
              <a:ext uri="{FF2B5EF4-FFF2-40B4-BE49-F238E27FC236}">
                <a16:creationId xmlns:a16="http://schemas.microsoft.com/office/drawing/2014/main" id="{C4DC629F-0503-41F6-92F5-87E0AD694438}"/>
              </a:ext>
            </a:extLst>
          </p:cNvPr>
          <p:cNvSpPr/>
          <p:nvPr/>
        </p:nvSpPr>
        <p:spPr>
          <a:xfrm>
            <a:off x="4017364" y="3357797"/>
            <a:ext cx="154114" cy="899410"/>
          </a:xfrm>
          <a:prstGeom prst="rightBrace">
            <a:avLst/>
          </a:prstGeom>
          <a:ln w="15875">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Tree>
    <p:extLst>
      <p:ext uri="{BB962C8B-B14F-4D97-AF65-F5344CB8AC3E}">
        <p14:creationId xmlns:p14="http://schemas.microsoft.com/office/powerpoint/2010/main" val="1376797309"/>
      </p:ext>
    </p:extLst>
  </p:cSld>
  <p:clrMapOvr>
    <a:masterClrMapping/>
  </p:clrMapOvr>
</p:sld>
</file>

<file path=ppt/theme/theme1.xml><?xml version="1.0" encoding="utf-8"?>
<a:theme xmlns:a="http://schemas.openxmlformats.org/drawingml/2006/main" name="CDBUND-Master">
  <a:themeElements>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fontScheme name="CDBUND-Master-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dirty="0" err="1" smtClean="0"/>
        </a:defPPr>
      </a:lstStyle>
      <a:style>
        <a:lnRef idx="2">
          <a:schemeClr val="dk1"/>
        </a:lnRef>
        <a:fillRef idx="1">
          <a:schemeClr val="lt1"/>
        </a:fillRef>
        <a:effectRef idx="0">
          <a:schemeClr val="dk1"/>
        </a:effectRef>
        <a:fontRef idx="minor">
          <a:schemeClr val="dk1"/>
        </a:fontRef>
      </a: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dirty="0">
            <a:latin typeface="+mn-lt"/>
          </a:defRPr>
        </a:defPPr>
      </a:lstStyle>
    </a:txDef>
  </a:objectDefaults>
  <a:extraClrSchemeLst>
    <a:extraClrScheme>
      <a:clrScheme name="CDBUND-Master-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Master-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Master-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Master-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Master-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Master-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Master-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Master-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Master-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Master-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Master-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Master-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DBUND-Master-v3 13">
        <a:dk1>
          <a:srgbClr val="000000"/>
        </a:dk1>
        <a:lt1>
          <a:srgbClr val="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50C8D1-BB0D-442D-91FB-99F6118B09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04DB35D-F828-4804-B7E1-60B92A21CCAA}">
  <ds:schemaRefs>
    <ds:schemaRef ds:uri="http://schemas.microsoft.com/sharepoint/v3/contenttype/forms"/>
  </ds:schemaRefs>
</ds:datastoreItem>
</file>

<file path=customXml/itemProps3.xml><?xml version="1.0" encoding="utf-8"?>
<ds:datastoreItem xmlns:ds="http://schemas.openxmlformats.org/officeDocument/2006/customXml" ds:itemID="{23F814F9-2F65-480C-B96A-1EC75F165DA2}">
  <ds:schemaRefs>
    <ds:schemaRef ds:uri="http://purl.org/dc/dcmitype/"/>
    <ds:schemaRef ds:uri="http://purl.org/dc/terms/"/>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Vorlagepraesgsvbsd4zu3</Template>
  <TotalTime>0</TotalTime>
  <Words>1454</Words>
  <Application>Microsoft Office PowerPoint</Application>
  <PresentationFormat>Affichage à l'écran (16:9)</PresentationFormat>
  <Paragraphs>187</Paragraphs>
  <Slides>19</Slides>
  <Notes>17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Aptos</vt:lpstr>
      <vt:lpstr>Arial</vt:lpstr>
      <vt:lpstr>Grandview</vt:lpstr>
      <vt:lpstr>Times</vt:lpstr>
      <vt:lpstr>Times New Roman</vt:lpstr>
      <vt:lpstr>Wingdings</vt:lpstr>
      <vt:lpstr>CDBUND-Master</vt:lpstr>
      <vt:lpstr>Etat des lieux législatif  Christiane Wermeille, division Déchets et matières premières Office fédéral de l’environnement</vt:lpstr>
      <vt:lpstr>Matériaux de construction?</vt:lpstr>
      <vt:lpstr>Composition des constructions</vt:lpstr>
      <vt:lpstr>Présentation PowerPoint</vt:lpstr>
      <vt:lpstr>Présentation PowerPoint</vt:lpstr>
      <vt:lpstr>Matériaux de démollition - élimination</vt:lpstr>
      <vt:lpstr>Valoriser? Une nécessité</vt:lpstr>
      <vt:lpstr>Nouvelles perspectives fédérales</vt:lpstr>
      <vt:lpstr>Nouvelles perspectives fédérales</vt:lpstr>
      <vt:lpstr>L’économie circulaire</vt:lpstr>
      <vt:lpstr>Nouvelles perspectives fédérales</vt:lpstr>
      <vt:lpstr>Energie grise</vt:lpstr>
      <vt:lpstr>Economie circulaire et construction</vt:lpstr>
      <vt:lpstr>Obstacles à l’utilisation de matériaux respectueux de l'environnement</vt:lpstr>
      <vt:lpstr>Obstacles à la valorisation des déchets de démolition mixtes</vt:lpstr>
      <vt:lpstr>Mise en œuvre dans l'ordonnance sur les déchets</vt:lpstr>
      <vt:lpstr>Objectifs</vt:lpstr>
      <vt:lpstr>Objectifs</vt:lpstr>
      <vt:lpstr>Nombreux défis, mais aussi de nombreuses opportunités  Collaboration entre tous les acteurs  Cela en vaut la peine!</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Document Partner</dc:creator>
  <cp:lastModifiedBy>Wermeille Christiane BAFU</cp:lastModifiedBy>
  <cp:revision>363</cp:revision>
  <cp:lastPrinted>2025-04-30T14:17:37Z</cp:lastPrinted>
  <dcterms:created xsi:type="dcterms:W3CDTF">2022-09-28T12:32:41Z</dcterms:created>
  <dcterms:modified xsi:type="dcterms:W3CDTF">2025-05-01T11:15:32Z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äsentationsdatum">
    <vt:lpwstr>/data:Dokument/data:Erstellungsdatum/data:Langformat</vt:lpwstr>
  </property>
  <property fmtid="{D5CDD505-2E9C-101B-9397-08002B2CF9AE}" pid="3" name="Autor Nachname">
    <vt:lpwstr>/data:Dokument/data:Benutzer/data:Person/data:Nachname</vt:lpwstr>
  </property>
  <property fmtid="{D5CDD505-2E9C-101B-9397-08002B2CF9AE}" pid="4" name="Autor Vorname">
    <vt:lpwstr>/data:Dokument/data:Benutzer/data:Person/data:Vorname</vt:lpwstr>
  </property>
  <property fmtid="{D5CDD505-2E9C-101B-9397-08002B2CF9AE}" pid="5" name="MSIP_Label_245c3252-146d-46f3-8062-82cd8c8d7e7d_Enabled">
    <vt:lpwstr>true</vt:lpwstr>
  </property>
  <property fmtid="{D5CDD505-2E9C-101B-9397-08002B2CF9AE}" pid="6" name="MSIP_Label_245c3252-146d-46f3-8062-82cd8c8d7e7d_SetDate">
    <vt:lpwstr>2025-04-20T10:56:38Z</vt:lpwstr>
  </property>
  <property fmtid="{D5CDD505-2E9C-101B-9397-08002B2CF9AE}" pid="7" name="MSIP_Label_245c3252-146d-46f3-8062-82cd8c8d7e7d_Method">
    <vt:lpwstr>Privileged</vt:lpwstr>
  </property>
  <property fmtid="{D5CDD505-2E9C-101B-9397-08002B2CF9AE}" pid="8" name="MSIP_Label_245c3252-146d-46f3-8062-82cd8c8d7e7d_Name">
    <vt:lpwstr>L1</vt:lpwstr>
  </property>
  <property fmtid="{D5CDD505-2E9C-101B-9397-08002B2CF9AE}" pid="9" name="MSIP_Label_245c3252-146d-46f3-8062-82cd8c8d7e7d_SiteId">
    <vt:lpwstr>6ae27add-8276-4a38-88c1-3a9c1f973767</vt:lpwstr>
  </property>
  <property fmtid="{D5CDD505-2E9C-101B-9397-08002B2CF9AE}" pid="10" name="MSIP_Label_245c3252-146d-46f3-8062-82cd8c8d7e7d_ActionId">
    <vt:lpwstr>732f82f3-3991-4372-822c-8c512f4e385e</vt:lpwstr>
  </property>
  <property fmtid="{D5CDD505-2E9C-101B-9397-08002B2CF9AE}" pid="11" name="MSIP_Label_245c3252-146d-46f3-8062-82cd8c8d7e7d_ContentBits">
    <vt:lpwstr>0</vt:lpwstr>
  </property>
  <property fmtid="{D5CDD505-2E9C-101B-9397-08002B2CF9AE}" pid="12" name="MSIP_Label_245c3252-146d-46f3-8062-82cd8c8d7e7d_Tag">
    <vt:lpwstr>10, 0, 1, 1</vt:lpwstr>
  </property>
</Properties>
</file>