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1" r:id="rId2"/>
    <p:sldId id="345" r:id="rId3"/>
    <p:sldId id="319" r:id="rId4"/>
    <p:sldId id="318" r:id="rId5"/>
    <p:sldId id="321" r:id="rId6"/>
    <p:sldId id="323" r:id="rId7"/>
    <p:sldId id="322" r:id="rId8"/>
    <p:sldId id="324" r:id="rId9"/>
    <p:sldId id="316" r:id="rId10"/>
    <p:sldId id="313" r:id="rId11"/>
    <p:sldId id="346" r:id="rId12"/>
    <p:sldId id="326" r:id="rId13"/>
    <p:sldId id="327" r:id="rId14"/>
    <p:sldId id="328" r:id="rId15"/>
    <p:sldId id="329" r:id="rId16"/>
    <p:sldId id="330" r:id="rId17"/>
    <p:sldId id="331" r:id="rId18"/>
    <p:sldId id="343" r:id="rId19"/>
    <p:sldId id="332" r:id="rId20"/>
    <p:sldId id="320" r:id="rId21"/>
    <p:sldId id="340" r:id="rId22"/>
    <p:sldId id="341" r:id="rId23"/>
    <p:sldId id="335" r:id="rId24"/>
    <p:sldId id="334" r:id="rId25"/>
    <p:sldId id="333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D246"/>
    <a:srgbClr val="C74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5915" autoAdjust="0"/>
  </p:normalViewPr>
  <p:slideViewPr>
    <p:cSldViewPr>
      <p:cViewPr varScale="1">
        <p:scale>
          <a:sx n="114" d="100"/>
          <a:sy n="114" d="100"/>
        </p:scale>
        <p:origin x="3696" y="168"/>
      </p:cViewPr>
      <p:guideLst>
        <p:guide orient="horz" pos="120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Volumes/LEEA-RD/02_projets/03_en_cours/2022_REMCO/REMCO%20fiches/Graphes/graphes_tou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Volumes/LEEA-RD/02_projets/03_en_cours/2022_REMCO/REMCO%20fiches/Graphes/graphes_tou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/Volumes/LEEA-RD/02_projets/03_en_cours/2022_REMCO/REMCO%20fiches/Graphes/graphes_tou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Volumes/LEEA-RD/02_projets/03_en_cours/2022_REMCO/REMCO%20fiches/Graphes/graphes_tou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32210998877665"/>
          <c:y val="3.7116187326055122E-2"/>
          <c:w val="0.51964534231200898"/>
          <c:h val="0.752959025478381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'Comp N-R CO2'!$B$31</c:f>
              <c:strCache>
                <c:ptCount val="1"/>
                <c:pt idx="0">
                  <c:v>Production neuve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'Comp N-R CO2'!$A$32:$A$33</c:f>
              <c:strCache>
                <c:ptCount val="2"/>
                <c:pt idx="0">
                  <c:v>Variante à neuf</c:v>
                </c:pt>
                <c:pt idx="1">
                  <c:v>Réemploi</c:v>
                </c:pt>
              </c:strCache>
            </c:strRef>
          </c:cat>
          <c:val>
            <c:numRef>
              <c:f>'Comp N-R CO2'!$B$32:$B$33</c:f>
              <c:numCache>
                <c:formatCode>General</c:formatCode>
                <c:ptCount val="2"/>
                <c:pt idx="0" formatCode="0.00">
                  <c:v>100.56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20-0345-B1AF-B678A5BDD491}"/>
            </c:ext>
          </c:extLst>
        </c:ser>
        <c:ser>
          <c:idx val="1"/>
          <c:order val="1"/>
          <c:tx>
            <c:strRef>
              <c:f>'Comp N-R CO2'!$C$31</c:f>
              <c:strCache>
                <c:ptCount val="1"/>
                <c:pt idx="0">
                  <c:v>Logistique du réemploi</c:v>
                </c:pt>
              </c:strCache>
            </c:strRef>
          </c:tx>
          <c:spPr>
            <a:solidFill>
              <a:srgbClr val="969696"/>
            </a:solidFill>
            <a:ln>
              <a:noFill/>
            </a:ln>
            <a:effectLst/>
          </c:spPr>
          <c:invertIfNegative val="0"/>
          <c:cat>
            <c:strRef>
              <c:f>'Comp N-R CO2'!$A$32:$A$33</c:f>
              <c:strCache>
                <c:ptCount val="2"/>
                <c:pt idx="0">
                  <c:v>Variante à neuf</c:v>
                </c:pt>
                <c:pt idx="1">
                  <c:v>Réemploi</c:v>
                </c:pt>
              </c:strCache>
            </c:strRef>
          </c:cat>
          <c:val>
            <c:numRef>
              <c:f>'Comp N-R CO2'!$C$32:$C$33</c:f>
              <c:numCache>
                <c:formatCode>General</c:formatCode>
                <c:ptCount val="2"/>
                <c:pt idx="0" formatCode="0.00">
                  <c:v>0</c:v>
                </c:pt>
                <c:pt idx="1">
                  <c:v>12.04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20-0345-B1AF-B678A5BDD491}"/>
            </c:ext>
          </c:extLst>
        </c:ser>
        <c:ser>
          <c:idx val="2"/>
          <c:order val="2"/>
          <c:tx>
            <c:strRef>
              <c:f>'Comp N-R CO2'!$D$31</c:f>
              <c:strCache>
                <c:ptCount val="1"/>
                <c:pt idx="0">
                  <c:v>Transport vers site</c:v>
                </c:pt>
              </c:strCache>
            </c:strRef>
          </c:tx>
          <c:spPr>
            <a:solidFill>
              <a:srgbClr val="C8DCF0"/>
            </a:solidFill>
            <a:ln>
              <a:noFill/>
            </a:ln>
            <a:effectLst/>
          </c:spPr>
          <c:invertIfNegative val="0"/>
          <c:cat>
            <c:strRef>
              <c:f>'Comp N-R CO2'!$A$32:$A$33</c:f>
              <c:strCache>
                <c:ptCount val="2"/>
                <c:pt idx="0">
                  <c:v>Variante à neuf</c:v>
                </c:pt>
                <c:pt idx="1">
                  <c:v>Réemploi</c:v>
                </c:pt>
              </c:strCache>
            </c:strRef>
          </c:cat>
          <c:val>
            <c:numRef>
              <c:f>'Comp N-R CO2'!$D$32:$D$33</c:f>
              <c:numCache>
                <c:formatCode>0.00</c:formatCode>
                <c:ptCount val="2"/>
                <c:pt idx="0">
                  <c:v>0.45</c:v>
                </c:pt>
                <c:pt idx="1">
                  <c:v>1.0900000000000001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20-0345-B1AF-B678A5BDD491}"/>
            </c:ext>
          </c:extLst>
        </c:ser>
        <c:ser>
          <c:idx val="3"/>
          <c:order val="3"/>
          <c:tx>
            <c:strRef>
              <c:f>'Comp N-R CO2'!$E$31</c:f>
              <c:strCache>
                <c:ptCount val="1"/>
                <c:pt idx="0">
                  <c:v>Elimination en fin de vie</c:v>
                </c:pt>
              </c:strCache>
            </c:strRef>
          </c:tx>
          <c:spPr>
            <a:solidFill>
              <a:srgbClr val="A6B6B8"/>
            </a:solidFill>
            <a:ln>
              <a:noFill/>
            </a:ln>
            <a:effectLst/>
          </c:spPr>
          <c:invertIfNegative val="0"/>
          <c:cat>
            <c:strRef>
              <c:f>'Comp N-R CO2'!$A$32:$A$33</c:f>
              <c:strCache>
                <c:ptCount val="2"/>
                <c:pt idx="0">
                  <c:v>Variante à neuf</c:v>
                </c:pt>
                <c:pt idx="1">
                  <c:v>Réemploi</c:v>
                </c:pt>
              </c:strCache>
            </c:strRef>
          </c:cat>
          <c:val>
            <c:numRef>
              <c:f>'Comp N-R CO2'!$E$32:$E$33</c:f>
              <c:numCache>
                <c:formatCode>0.00</c:formatCode>
                <c:ptCount val="2"/>
                <c:pt idx="0">
                  <c:v>1.03</c:v>
                </c:pt>
                <c:pt idx="1">
                  <c:v>1.03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20-0345-B1AF-B678A5BDD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561275295"/>
        <c:axId val="1528699359"/>
      </c:barChart>
      <c:catAx>
        <c:axId val="1561275295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PT Light" panose="020B0402020204020303" pitchFamily="34" charset="77"/>
                <a:ea typeface="+mn-ea"/>
                <a:cs typeface="+mn-cs"/>
              </a:defRPr>
            </a:pPr>
            <a:endParaRPr lang="fr-FR"/>
          </a:p>
        </c:txPr>
        <c:crossAx val="1528699359"/>
        <c:crossesAt val="0"/>
        <c:auto val="1"/>
        <c:lblAlgn val="ctr"/>
        <c:lblOffset val="100"/>
        <c:noMultiLvlLbl val="0"/>
      </c:catAx>
      <c:valAx>
        <c:axId val="1528699359"/>
        <c:scaling>
          <c:orientation val="minMax"/>
          <c:max val="1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7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PT Light" panose="020B0402020204020303" pitchFamily="34" charset="77"/>
                <a:ea typeface="+mn-ea"/>
                <a:cs typeface="+mn-cs"/>
              </a:defRPr>
            </a:pPr>
            <a:endParaRPr lang="fr-FR"/>
          </a:p>
        </c:txPr>
        <c:crossAx val="1561275295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69416386083056"/>
          <c:y val="5.1210815629178431E-2"/>
          <c:w val="0.34105218855218855"/>
          <c:h val="0.79307148656938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7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PT Light" panose="020B0402020204020303" pitchFamily="34" charset="77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32210998877665"/>
          <c:y val="3.7116187326055122E-2"/>
          <c:w val="0.51964534231200898"/>
          <c:h val="0.752959025478381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'Comp N-R CO2'!$B$14</c:f>
              <c:strCache>
                <c:ptCount val="1"/>
                <c:pt idx="0">
                  <c:v>Production neuve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'Comp N-R CO2'!$A$15:$A$16</c:f>
              <c:strCache>
                <c:ptCount val="2"/>
                <c:pt idx="0">
                  <c:v>Variante à neuf</c:v>
                </c:pt>
                <c:pt idx="1">
                  <c:v>Réemploi</c:v>
                </c:pt>
              </c:strCache>
            </c:strRef>
          </c:cat>
          <c:val>
            <c:numRef>
              <c:f>'Comp N-R CO2'!$B$15:$B$16</c:f>
              <c:numCache>
                <c:formatCode>General</c:formatCode>
                <c:ptCount val="2"/>
                <c:pt idx="0" formatCode="0.00">
                  <c:v>21.79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24-AE4F-8F2B-25D1EA59D4E5}"/>
            </c:ext>
          </c:extLst>
        </c:ser>
        <c:ser>
          <c:idx val="1"/>
          <c:order val="1"/>
          <c:tx>
            <c:strRef>
              <c:f>'Comp N-R CO2'!$C$14</c:f>
              <c:strCache>
                <c:ptCount val="1"/>
                <c:pt idx="0">
                  <c:v>Logistique du réemploi</c:v>
                </c:pt>
              </c:strCache>
            </c:strRef>
          </c:tx>
          <c:spPr>
            <a:solidFill>
              <a:srgbClr val="969696"/>
            </a:solidFill>
            <a:ln>
              <a:noFill/>
            </a:ln>
            <a:effectLst/>
          </c:spPr>
          <c:invertIfNegative val="0"/>
          <c:cat>
            <c:strRef>
              <c:f>'Comp N-R CO2'!$A$15:$A$16</c:f>
              <c:strCache>
                <c:ptCount val="2"/>
                <c:pt idx="0">
                  <c:v>Variante à neuf</c:v>
                </c:pt>
                <c:pt idx="1">
                  <c:v>Réemploi</c:v>
                </c:pt>
              </c:strCache>
            </c:strRef>
          </c:cat>
          <c:val>
            <c:numRef>
              <c:f>'Comp N-R CO2'!$C$15:$C$16</c:f>
              <c:numCache>
                <c:formatCode>General</c:formatCode>
                <c:ptCount val="2"/>
                <c:pt idx="0" formatCode="0.00">
                  <c:v>0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24-AE4F-8F2B-25D1EA59D4E5}"/>
            </c:ext>
          </c:extLst>
        </c:ser>
        <c:ser>
          <c:idx val="2"/>
          <c:order val="2"/>
          <c:tx>
            <c:strRef>
              <c:f>'Comp N-R CO2'!$D$14</c:f>
              <c:strCache>
                <c:ptCount val="1"/>
                <c:pt idx="0">
                  <c:v>Transports vers site</c:v>
                </c:pt>
              </c:strCache>
            </c:strRef>
          </c:tx>
          <c:spPr>
            <a:solidFill>
              <a:srgbClr val="C8DCF0"/>
            </a:solidFill>
            <a:ln>
              <a:noFill/>
            </a:ln>
            <a:effectLst/>
          </c:spPr>
          <c:invertIfNegative val="0"/>
          <c:cat>
            <c:strRef>
              <c:f>'Comp N-R CO2'!$A$15:$A$16</c:f>
              <c:strCache>
                <c:ptCount val="2"/>
                <c:pt idx="0">
                  <c:v>Variante à neuf</c:v>
                </c:pt>
                <c:pt idx="1">
                  <c:v>Réemploi</c:v>
                </c:pt>
              </c:strCache>
            </c:strRef>
          </c:cat>
          <c:val>
            <c:numRef>
              <c:f>'Comp N-R CO2'!$D$15:$D$16</c:f>
              <c:numCache>
                <c:formatCode>0.00</c:formatCode>
                <c:ptCount val="2"/>
                <c:pt idx="0">
                  <c:v>0.05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24-AE4F-8F2B-25D1EA59D4E5}"/>
            </c:ext>
          </c:extLst>
        </c:ser>
        <c:ser>
          <c:idx val="3"/>
          <c:order val="3"/>
          <c:tx>
            <c:strRef>
              <c:f>'Comp N-R CO2'!$E$14</c:f>
              <c:strCache>
                <c:ptCount val="1"/>
                <c:pt idx="0">
                  <c:v>Elimination en fin de vie</c:v>
                </c:pt>
              </c:strCache>
            </c:strRef>
          </c:tx>
          <c:spPr>
            <a:solidFill>
              <a:srgbClr val="A6B6B8"/>
            </a:solidFill>
            <a:ln>
              <a:noFill/>
            </a:ln>
            <a:effectLst/>
          </c:spPr>
          <c:invertIfNegative val="0"/>
          <c:cat>
            <c:strRef>
              <c:f>'Comp N-R CO2'!$A$15:$A$16</c:f>
              <c:strCache>
                <c:ptCount val="2"/>
                <c:pt idx="0">
                  <c:v>Variante à neuf</c:v>
                </c:pt>
                <c:pt idx="1">
                  <c:v>Réemploi</c:v>
                </c:pt>
              </c:strCache>
            </c:strRef>
          </c:cat>
          <c:val>
            <c:numRef>
              <c:f>'Comp N-R CO2'!$E$15:$E$16</c:f>
              <c:numCache>
                <c:formatCode>0.00</c:formatCode>
                <c:ptCount val="2"/>
                <c:pt idx="0">
                  <c:v>0.03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24-AE4F-8F2B-25D1EA59D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561275295"/>
        <c:axId val="1528699359"/>
      </c:barChart>
      <c:catAx>
        <c:axId val="1561275295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PT Light" panose="020B0402020204020303" pitchFamily="34" charset="77"/>
                <a:ea typeface="+mn-ea"/>
                <a:cs typeface="+mn-cs"/>
              </a:defRPr>
            </a:pPr>
            <a:endParaRPr lang="fr-FR"/>
          </a:p>
        </c:txPr>
        <c:crossAx val="1528699359"/>
        <c:crossesAt val="0"/>
        <c:auto val="1"/>
        <c:lblAlgn val="ctr"/>
        <c:lblOffset val="20"/>
        <c:noMultiLvlLbl val="0"/>
      </c:catAx>
      <c:valAx>
        <c:axId val="1528699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7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PT Light" panose="020B0402020204020303" pitchFamily="34" charset="77"/>
                <a:ea typeface="+mn-ea"/>
                <a:cs typeface="+mn-cs"/>
              </a:defRPr>
            </a:pPr>
            <a:endParaRPr lang="fr-FR"/>
          </a:p>
        </c:txPr>
        <c:crossAx val="156127529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69416386083056"/>
          <c:y val="5.1210815629178431E-2"/>
          <c:w val="0.34614085297418629"/>
          <c:h val="0.79999949681768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7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PT Light" panose="020B0402020204020303" pitchFamily="34" charset="77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32210998877665"/>
          <c:y val="3.7116187326055122E-2"/>
          <c:w val="0.51964534231200898"/>
          <c:h val="0.752959025478381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'Comp N-R CO2'!$B$10</c:f>
              <c:strCache>
                <c:ptCount val="1"/>
                <c:pt idx="0">
                  <c:v>Production neuve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'Comp N-R CO2'!$A$11:$A$12</c:f>
              <c:strCache>
                <c:ptCount val="2"/>
                <c:pt idx="0">
                  <c:v>Variante à neuf</c:v>
                </c:pt>
                <c:pt idx="1">
                  <c:v>Réemploi</c:v>
                </c:pt>
              </c:strCache>
            </c:strRef>
          </c:cat>
          <c:val>
            <c:numRef>
              <c:f>'Comp N-R CO2'!$B$11:$B$12</c:f>
              <c:numCache>
                <c:formatCode>General</c:formatCode>
                <c:ptCount val="2"/>
                <c:pt idx="0" formatCode="0.00">
                  <c:v>139.38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87-6041-8227-00A45143B2A0}"/>
            </c:ext>
          </c:extLst>
        </c:ser>
        <c:ser>
          <c:idx val="1"/>
          <c:order val="1"/>
          <c:tx>
            <c:strRef>
              <c:f>'Comp N-R CO2'!$C$10</c:f>
              <c:strCache>
                <c:ptCount val="1"/>
                <c:pt idx="0">
                  <c:v>Logistique du réemploi</c:v>
                </c:pt>
              </c:strCache>
            </c:strRef>
          </c:tx>
          <c:spPr>
            <a:solidFill>
              <a:srgbClr val="969696"/>
            </a:solidFill>
            <a:ln>
              <a:noFill/>
            </a:ln>
            <a:effectLst/>
          </c:spPr>
          <c:invertIfNegative val="0"/>
          <c:cat>
            <c:strRef>
              <c:f>'Comp N-R CO2'!$A$11:$A$12</c:f>
              <c:strCache>
                <c:ptCount val="2"/>
                <c:pt idx="0">
                  <c:v>Variante à neuf</c:v>
                </c:pt>
                <c:pt idx="1">
                  <c:v>Réemploi</c:v>
                </c:pt>
              </c:strCache>
            </c:strRef>
          </c:cat>
          <c:val>
            <c:numRef>
              <c:f>'Comp N-R CO2'!$C$11:$C$12</c:f>
              <c:numCache>
                <c:formatCode>General</c:formatCode>
                <c:ptCount val="2"/>
                <c:pt idx="0" formatCode="0.00">
                  <c:v>0</c:v>
                </c:pt>
                <c:pt idx="1">
                  <c:v>6.76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87-6041-8227-00A45143B2A0}"/>
            </c:ext>
          </c:extLst>
        </c:ser>
        <c:ser>
          <c:idx val="2"/>
          <c:order val="2"/>
          <c:tx>
            <c:strRef>
              <c:f>'Comp N-R CO2'!$D$10</c:f>
              <c:strCache>
                <c:ptCount val="1"/>
                <c:pt idx="0">
                  <c:v>Transports vers site</c:v>
                </c:pt>
              </c:strCache>
            </c:strRef>
          </c:tx>
          <c:spPr>
            <a:solidFill>
              <a:srgbClr val="C8DCF0"/>
            </a:solidFill>
            <a:ln>
              <a:noFill/>
            </a:ln>
            <a:effectLst/>
          </c:spPr>
          <c:invertIfNegative val="0"/>
          <c:cat>
            <c:strRef>
              <c:f>'Comp N-R CO2'!$A$11:$A$12</c:f>
              <c:strCache>
                <c:ptCount val="2"/>
                <c:pt idx="0">
                  <c:v>Variante à neuf</c:v>
                </c:pt>
                <c:pt idx="1">
                  <c:v>Réemploi</c:v>
                </c:pt>
              </c:strCache>
            </c:strRef>
          </c:cat>
          <c:val>
            <c:numRef>
              <c:f>'Comp N-R CO2'!$D$11:$D$12</c:f>
              <c:numCache>
                <c:formatCode>0.00</c:formatCode>
                <c:ptCount val="2"/>
                <c:pt idx="0">
                  <c:v>4.53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87-6041-8227-00A45143B2A0}"/>
            </c:ext>
          </c:extLst>
        </c:ser>
        <c:ser>
          <c:idx val="3"/>
          <c:order val="3"/>
          <c:tx>
            <c:strRef>
              <c:f>'Comp N-R CO2'!$E$10</c:f>
              <c:strCache>
                <c:ptCount val="1"/>
                <c:pt idx="0">
                  <c:v>Elimination en fin de vie</c:v>
                </c:pt>
              </c:strCache>
            </c:strRef>
          </c:tx>
          <c:spPr>
            <a:solidFill>
              <a:srgbClr val="A6B6B8"/>
            </a:solidFill>
            <a:ln>
              <a:noFill/>
            </a:ln>
            <a:effectLst/>
          </c:spPr>
          <c:invertIfNegative val="0"/>
          <c:cat>
            <c:strRef>
              <c:f>'Comp N-R CO2'!$A$11:$A$12</c:f>
              <c:strCache>
                <c:ptCount val="2"/>
                <c:pt idx="0">
                  <c:v>Variante à neuf</c:v>
                </c:pt>
                <c:pt idx="1">
                  <c:v>Réemploi</c:v>
                </c:pt>
              </c:strCache>
            </c:strRef>
          </c:cat>
          <c:val>
            <c:numRef>
              <c:f>'Comp N-R CO2'!$E$11:$E$12</c:f>
              <c:numCache>
                <c:formatCode>0.00</c:formatCode>
                <c:ptCount val="2"/>
                <c:pt idx="0">
                  <c:v>20.52</c:v>
                </c:pt>
                <c:pt idx="1">
                  <c:v>20.52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87-6041-8227-00A45143B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561275295"/>
        <c:axId val="1528699359"/>
      </c:barChart>
      <c:catAx>
        <c:axId val="1561275295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PT Light" panose="020B0402020204020303" pitchFamily="34" charset="77"/>
                <a:ea typeface="+mn-ea"/>
                <a:cs typeface="+mn-cs"/>
              </a:defRPr>
            </a:pPr>
            <a:endParaRPr lang="fr-FR"/>
          </a:p>
        </c:txPr>
        <c:crossAx val="1528699359"/>
        <c:crossesAt val="0"/>
        <c:auto val="1"/>
        <c:lblAlgn val="ctr"/>
        <c:lblOffset val="20"/>
        <c:noMultiLvlLbl val="0"/>
      </c:catAx>
      <c:valAx>
        <c:axId val="1528699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7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PT Light" panose="020B0402020204020303" pitchFamily="34" charset="77"/>
                <a:ea typeface="+mn-ea"/>
                <a:cs typeface="+mn-cs"/>
              </a:defRPr>
            </a:pPr>
            <a:endParaRPr lang="fr-FR"/>
          </a:p>
        </c:txPr>
        <c:crossAx val="1561275295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469416386083056"/>
          <c:y val="5.1210815629178431E-2"/>
          <c:w val="0.34105218855218855"/>
          <c:h val="0.889501642695480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7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PT Light" panose="020B0402020204020303" pitchFamily="34" charset="77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52076318742985"/>
          <c:y val="3.3331622759512243E-2"/>
          <c:w val="0.47688439955106615"/>
          <c:h val="0.786721288564340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'Comp N-R CO2'!$B$3</c:f>
              <c:strCache>
                <c:ptCount val="1"/>
                <c:pt idx="0">
                  <c:v>Logistique du réemploi</c:v>
                </c:pt>
              </c:strCache>
            </c:strRef>
          </c:tx>
          <c:spPr>
            <a:solidFill>
              <a:srgbClr val="969696"/>
            </a:solidFill>
            <a:ln>
              <a:noFill/>
            </a:ln>
            <a:effectLst/>
          </c:spPr>
          <c:invertIfNegative val="0"/>
          <c:cat>
            <c:strRef>
              <c:f>'Comp N-R CO2'!$A$4:$A$5</c:f>
              <c:strCache>
                <c:ptCount val="2"/>
                <c:pt idx="0">
                  <c:v>Variante à neuf</c:v>
                </c:pt>
                <c:pt idx="1">
                  <c:v>Réemploi</c:v>
                </c:pt>
              </c:strCache>
            </c:strRef>
          </c:cat>
          <c:val>
            <c:numRef>
              <c:f>'Comp N-R CO2'!$B$4:$B$5</c:f>
              <c:numCache>
                <c:formatCode>0.00</c:formatCode>
                <c:ptCount val="2"/>
                <c:pt idx="0">
                  <c:v>0</c:v>
                </c:pt>
                <c:pt idx="1">
                  <c:v>2.17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46-FF4F-B7E0-A4F5730F6CDC}"/>
            </c:ext>
          </c:extLst>
        </c:ser>
        <c:ser>
          <c:idx val="1"/>
          <c:order val="1"/>
          <c:tx>
            <c:strRef>
              <c:f>'Comp N-R CO2'!$C$3</c:f>
              <c:strCache>
                <c:ptCount val="1"/>
                <c:pt idx="0">
                  <c:v>Autre produits neufs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strRef>
              <c:f>'Comp N-R CO2'!$A$4:$A$5</c:f>
              <c:strCache>
                <c:ptCount val="2"/>
                <c:pt idx="0">
                  <c:v>Variante à neuf</c:v>
                </c:pt>
                <c:pt idx="1">
                  <c:v>Réemploi</c:v>
                </c:pt>
              </c:strCache>
            </c:strRef>
          </c:cat>
          <c:val>
            <c:numRef>
              <c:f>'Comp N-R CO2'!$C$4:$C$5</c:f>
              <c:numCache>
                <c:formatCode>0.00</c:formatCode>
                <c:ptCount val="2"/>
                <c:pt idx="0">
                  <c:v>87.29</c:v>
                </c:pt>
                <c:pt idx="1">
                  <c:v>7.29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46-FF4F-B7E0-A4F5730F6CDC}"/>
            </c:ext>
          </c:extLst>
        </c:ser>
        <c:ser>
          <c:idx val="2"/>
          <c:order val="2"/>
          <c:tx>
            <c:strRef>
              <c:f>'Comp N-R CO2'!$D$3</c:f>
              <c:strCache>
                <c:ptCount val="1"/>
                <c:pt idx="0">
                  <c:v>Transports vers site</c:v>
                </c:pt>
              </c:strCache>
            </c:strRef>
          </c:tx>
          <c:spPr>
            <a:solidFill>
              <a:srgbClr val="C8DCF0"/>
            </a:solidFill>
            <a:ln>
              <a:noFill/>
            </a:ln>
            <a:effectLst/>
          </c:spPr>
          <c:invertIfNegative val="0"/>
          <c:cat>
            <c:strRef>
              <c:f>'Comp N-R CO2'!$A$4:$A$5</c:f>
              <c:strCache>
                <c:ptCount val="2"/>
                <c:pt idx="0">
                  <c:v>Variante à neuf</c:v>
                </c:pt>
                <c:pt idx="1">
                  <c:v>Réemploi</c:v>
                </c:pt>
              </c:strCache>
            </c:strRef>
          </c:cat>
          <c:val>
            <c:numRef>
              <c:f>'Comp N-R CO2'!$D$4:$D$5</c:f>
              <c:numCache>
                <c:formatCode>0.00</c:formatCode>
                <c:ptCount val="2"/>
                <c:pt idx="0">
                  <c:v>5.82</c:v>
                </c:pt>
                <c:pt idx="1">
                  <c:v>3.63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46-FF4F-B7E0-A4F5730F6CDC}"/>
            </c:ext>
          </c:extLst>
        </c:ser>
        <c:ser>
          <c:idx val="3"/>
          <c:order val="3"/>
          <c:tx>
            <c:strRef>
              <c:f>'Comp N-R CO2'!$E$3</c:f>
              <c:strCache>
                <c:ptCount val="1"/>
                <c:pt idx="0">
                  <c:v>Élimination dalle</c:v>
                </c:pt>
              </c:strCache>
            </c:strRef>
          </c:tx>
          <c:spPr>
            <a:solidFill>
              <a:srgbClr val="E6B4A0"/>
            </a:solidFill>
            <a:ln>
              <a:noFill/>
            </a:ln>
            <a:effectLst/>
          </c:spPr>
          <c:invertIfNegative val="0"/>
          <c:cat>
            <c:strRef>
              <c:f>'Comp N-R CO2'!$A$4:$A$5</c:f>
              <c:strCache>
                <c:ptCount val="2"/>
                <c:pt idx="0">
                  <c:v>Variante à neuf</c:v>
                </c:pt>
                <c:pt idx="1">
                  <c:v>Réemploi</c:v>
                </c:pt>
              </c:strCache>
            </c:strRef>
          </c:cat>
          <c:val>
            <c:numRef>
              <c:f>'Comp N-R CO2'!$E$4:$E$5</c:f>
              <c:numCache>
                <c:formatCode>0.00</c:formatCode>
                <c:ptCount val="2"/>
                <c:pt idx="0">
                  <c:v>6.26</c:v>
                </c:pt>
                <c:pt idx="1">
                  <c:v>5.64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46-FF4F-B7E0-A4F5730F6CDC}"/>
            </c:ext>
          </c:extLst>
        </c:ser>
        <c:ser>
          <c:idx val="4"/>
          <c:order val="4"/>
          <c:tx>
            <c:strRef>
              <c:f>'Comp N-R CO2'!$F$3</c:f>
              <c:strCache>
                <c:ptCount val="1"/>
                <c:pt idx="0">
                  <c:v>Élimination autres</c:v>
                </c:pt>
              </c:strCache>
            </c:strRef>
          </c:tx>
          <c:spPr>
            <a:solidFill>
              <a:srgbClr val="A6B6B8"/>
            </a:solidFill>
            <a:ln>
              <a:noFill/>
            </a:ln>
            <a:effectLst/>
          </c:spPr>
          <c:invertIfNegative val="0"/>
          <c:cat>
            <c:strRef>
              <c:f>'Comp N-R CO2'!$A$4:$A$5</c:f>
              <c:strCache>
                <c:ptCount val="2"/>
                <c:pt idx="0">
                  <c:v>Variante à neuf</c:v>
                </c:pt>
                <c:pt idx="1">
                  <c:v>Réemploi</c:v>
                </c:pt>
              </c:strCache>
            </c:strRef>
          </c:cat>
          <c:val>
            <c:numRef>
              <c:f>'Comp N-R CO2'!$F$4:$F$5</c:f>
              <c:numCache>
                <c:formatCode>0.00</c:formatCode>
                <c:ptCount val="2"/>
                <c:pt idx="0">
                  <c:v>4.87</c:v>
                </c:pt>
                <c:pt idx="1">
                  <c:v>6.19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46-FF4F-B7E0-A4F5730F6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561275295"/>
        <c:axId val="1528699359"/>
      </c:barChart>
      <c:catAx>
        <c:axId val="1561275295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PT Light" panose="020B0402020204020303" pitchFamily="34" charset="77"/>
                <a:ea typeface="+mn-ea"/>
                <a:cs typeface="+mn-cs"/>
              </a:defRPr>
            </a:pPr>
            <a:endParaRPr lang="fr-FR"/>
          </a:p>
        </c:txPr>
        <c:crossAx val="1528699359"/>
        <c:crossesAt val="0"/>
        <c:auto val="1"/>
        <c:lblAlgn val="ctr"/>
        <c:lblOffset val="100"/>
        <c:noMultiLvlLbl val="0"/>
      </c:catAx>
      <c:valAx>
        <c:axId val="1528699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7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PT Light" panose="020B0402020204020303" pitchFamily="34" charset="77"/>
                <a:ea typeface="+mn-ea"/>
                <a:cs typeface="+mn-cs"/>
              </a:defRPr>
            </a:pPr>
            <a:endParaRPr lang="fr-FR"/>
          </a:p>
        </c:txPr>
        <c:crossAx val="1561275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756734006734006"/>
          <c:y val="2.347762569442018E-2"/>
          <c:w val="0.3553058361391695"/>
          <c:h val="0.966105070162367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7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utura PT Light" panose="020B0402020204020303" pitchFamily="34" charset="77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17D14-87C5-6C47-A5B2-FB1C06BB1414}" type="datetimeFigureOut">
              <a:rPr lang="fr-FR" smtClean="0"/>
              <a:pPr/>
              <a:t>28/04/2025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D614C-12D4-F245-BA4D-C86D68AC1F8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030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2104C-AB5A-A842-A47B-3EBBB28DDA11}" type="datetimeFigureOut">
              <a:rPr lang="fr-FR" smtClean="0"/>
              <a:pPr/>
              <a:t>28/04/2025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F5DA7-66F9-B04C-B8CD-2782E5F625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2649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187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B4547-E78F-F395-7879-FF57E5A40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A6EBD4B0-35AB-2581-E031-3F1C88EF21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CE75F18-F1BB-0916-30F6-0B77853CC2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7B92F3-663E-37FE-66C2-75A638AC6C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036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D7843-E23C-54B2-E6A1-041764022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DB2BDA4F-FF8F-8C0D-8E05-4ED2B12CE0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653C9E6-50CF-A347-76C5-BF56561A05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3F36D6-DFDB-C057-126F-B9321A327E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798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16895-40B0-039F-2F17-230162B49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68222F2-15EF-3F08-07F4-41DA2DB28E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74980EB-ED4A-CE79-CADE-87975C82B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F3537B-9856-9524-0978-8F9A7984DC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737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679EC-CA7B-8130-A089-6F21EF8BA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710B6EC-B1EF-5461-E11D-CBF5D5399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A054979-4CFB-D73A-A5A7-B2F8A86C5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52E100-D97A-541D-0031-70ECD0AA04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11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746A5-74A9-B1C3-E413-B3E1806D4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CE186195-A9E1-6BC2-A2B9-D3EA71B25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DC13FE3-DEF1-D501-5086-CA9053723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526A0C1-4BE4-70AC-88BF-9C85142C9F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671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59C27-6A47-6267-050F-2A0331A96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4343258F-50F0-38CC-FE60-5F0167E36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717E9AD-52E3-BF9A-07D9-65D52C0ACB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BD6D23-564E-A091-7BDE-473A48CC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6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B82A0-79B8-F5CC-B732-837827318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CD30A757-A5DF-6B9A-FE04-F165A917BF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E50FD11-FCB3-739B-C5CA-6F97153A2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84B864-D28D-CA2E-5015-83CE0CF834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525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A326B-5DC4-A956-F46E-C18A3C0DC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D6BDC7D8-3739-A723-A1D0-2962A70873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86C98D8-6488-53C5-327C-088D88DE5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C22000-BD83-6FB7-564A-DCBD1D7935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311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719BF-64AE-8913-59AF-48772B290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810CA05-8528-E0FF-A057-C4030DA9D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DB81358-90BA-E752-B2CB-031A5F491A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04B882-FB98-9CC7-2C49-8E77D69D1B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5331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F5E09-CE6C-E9A1-76C2-2C7D8D568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1AFCD3B0-10FF-5344-F13C-7CBB0093D3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6F9E23C-E319-94F4-2213-05FB273D0B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3754C5-7A55-CE6F-0827-513E760FA2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745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2688B-ADA0-0E81-02D1-44B207002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F82ED7BD-5334-3353-B297-A3310FE07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C688721-40ED-2953-9F45-81BDFFE3D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307867-4E51-33C4-52FC-C08E11017A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8193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403D4-05C9-BA10-F0DC-1CD7BEBE2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7D3A9923-8CE3-5300-775D-28D2F0821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FF21677-FC32-07C6-8685-CEAF0F020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A124E6-FC40-4155-148E-DB0A7757D8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324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E520A-BAFD-1E3D-CE02-245998634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C3C144DC-5B48-AE67-7476-991FB9C4AC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330A4A0-A503-7781-9B47-A35629175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0AB353-8D71-928D-7651-99C80FE791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555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14CA2-4F20-A796-7F6D-345C49DE5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B94F4F65-3E71-E5EA-2C4B-3EB1D1AE5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C7A69BF-7DD5-F663-EC29-F77EE16AF8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C2755F-81E3-167A-890A-F61F8E580B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621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978A8-C123-0FCD-9D09-B788240F6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E1FB3E86-5F97-C66D-A136-4AA0145B4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6EE0149-1CDE-06FE-5080-E2075D3A5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4708CA-540D-0591-BDC9-293298744B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2074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E0AED-79C8-DF43-0D5D-74F55F010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C6EB5C57-61A8-6AA9-BFD2-98265FEC6B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3B39AABA-F9FE-F03C-78AD-F06CDC50BC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F11854-25CB-DEC3-951B-0731E21C33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18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0588F-C64D-CA91-C1EF-5465BB100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F638F0CD-CF71-ECCD-A85D-57F61EB0D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3885A98-F09D-B86E-92A2-0035FCDD0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48921F-DE4E-0FE3-ECC3-63E20E8E31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957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6A14A-7FFD-46BB-4FC2-0DD265F1E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18A29131-D965-6219-A493-66E87313E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D378CB0-3300-BBEE-E9C4-B6056B49D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D6A194-9838-5FB3-6B33-6DD19F67B9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869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16A7B-1520-DC0A-F515-483740DAA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18B9F41F-2D76-7427-C2EE-92D95739C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16F7F7E-9C41-2956-7FD3-13B43744A9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80A3FC-6C44-0147-8038-D38CC5D9D1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5725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76946-4BB8-2947-14E0-4C7C850C4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1A3995A6-81FE-9D44-0CAF-75F4200777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3ED0A51-EAE9-7856-054D-E97031CD5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F53AF2-11E8-BAF5-5653-832B0E8B61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249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51147-1FC4-2DBC-019F-72CEC49CB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4B6C2D53-A9FA-F390-0D50-1F34FD685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23BCFB8-96D5-0ADB-7109-71BA8D8F55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A1D0D5-C300-FA40-B60C-3CBD8FB756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922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4742D-56C5-9A21-BD65-9FCD8E5B5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DBD9CAB0-BFF9-B3B0-A5E3-5C3788EB9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0BE6940-B8E0-9EC3-6FC0-8267AB653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0E4E84-816A-E953-3A31-87900A6DE7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019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23928-787D-01DA-AE04-AE493745B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2063DBC1-6162-2F5D-E24E-A763E695A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34FF31F-3963-A624-6CB7-35B1869F0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A20393-1BFA-7B52-C8A2-CD8BFB2241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743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13B47-F64E-C826-F779-3B0E90EE9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13875BE1-FA5D-B6F5-D2B8-B67C865C6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B9AEDFB-7FD9-5692-4720-7D23C27CD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F3DC54-04BE-812A-4FB9-63A1F15EC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F5DA7-66F9-B04C-B8CD-2782E5F6250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71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2457-CE13-A044-8CFB-F8F072C29350}" type="datetime1">
              <a:rPr lang="fr-CH" smtClean="0"/>
              <a:t>28.04.25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Lionel Rinquet arch. EPF SIA, prof. HES associé, Séminaire HES-SO - Construction Valais,  01.052025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63E4-3086-43AB-94CC-0E3E2E9C8CDC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AF9E-B362-2644-9107-588D8E21DE1E}" type="datetime1">
              <a:rPr lang="fr-CH" smtClean="0"/>
              <a:t>28.04.25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Lionel Rinquet arch. EPF SIA, prof. HES associé, Séminaire HES-SO - Construction Valais,  01.052025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63E4-3086-43AB-94CC-0E3E2E9C8CDC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B2E9-4DF1-124D-8B5B-C1BAA0479134}" type="datetime1">
              <a:rPr lang="fr-CH" smtClean="0"/>
              <a:t>28.04.25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Lionel Rinquet arch. EPF SIA, prof. HES associé, Séminaire HES-SO - Construction Valais,  01.052025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63E4-3086-43AB-94CC-0E3E2E9C8CDC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2BC9-4BE5-744A-8C47-ED901C4804CC}" type="datetime1">
              <a:rPr lang="fr-CH" smtClean="0"/>
              <a:t>28.04.25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Lionel Rinquet arch. EPF SIA, prof. HES associé, Séminaire HES-SO - Construction Valais,  01.052025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63E4-3086-43AB-94CC-0E3E2E9C8CDC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6D42-351E-BD47-948F-EB93AE24F6D3}" type="datetime1">
              <a:rPr lang="fr-CH" smtClean="0"/>
              <a:t>28.04.25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Lionel Rinquet arch. EPF SIA, prof. HES associé, Séminaire HES-SO - Construction Valais,  01.052025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63E4-3086-43AB-94CC-0E3E2E9C8CDC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6495-4230-9B45-AEC8-995A1FFA4AAD}" type="datetime1">
              <a:rPr lang="fr-CH" smtClean="0"/>
              <a:t>28.04.25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Lionel Rinquet arch. EPF SIA, prof. HES associé, Séminaire HES-SO - Construction Valais,  01.052025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63E4-3086-43AB-94CC-0E3E2E9C8CDC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D5927-70EE-7846-97E9-6826B0C8F20E}" type="datetime1">
              <a:rPr lang="fr-CH" smtClean="0"/>
              <a:t>28.04.25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Lionel Rinquet arch. EPF SIA, prof. HES associé, Séminaire HES-SO - Construction Valais,  01.052025</a:t>
            </a:r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63E4-3086-43AB-94CC-0E3E2E9C8CDC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95A32-442D-084D-B754-7A326AFAADBE}" type="datetime1">
              <a:rPr lang="fr-CH" smtClean="0"/>
              <a:t>28.04.25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Lionel Rinquet arch. EPF SIA, prof. HES associé, Séminaire HES-SO - Construction Valais,  01.052025</a:t>
            </a: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63E4-3086-43AB-94CC-0E3E2E9C8CDC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E190-8258-6943-9717-31C1CBDBFDD0}" type="datetime1">
              <a:rPr lang="fr-CH" smtClean="0"/>
              <a:t>28.04.25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Lionel Rinquet arch. EPF SIA, prof. HES associé, Séminaire HES-SO - Construction Valais,  01.052025</a:t>
            </a:r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63E4-3086-43AB-94CC-0E3E2E9C8CDC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BBA0-A462-FB47-AE14-2D6A20B992F0}" type="datetime1">
              <a:rPr lang="fr-CH" smtClean="0"/>
              <a:t>28.04.25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Lionel Rinquet arch. EPF SIA, prof. HES associé, Séminaire HES-SO - Construction Valais,  01.052025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63E4-3086-43AB-94CC-0E3E2E9C8CDC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E977-B878-564F-840E-450DC7F6C364}" type="datetime1">
              <a:rPr lang="fr-CH" smtClean="0"/>
              <a:t>28.04.25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Lionel Rinquet arch. EPF SIA, prof. HES associé, Séminaire HES-SO - Construction Valais,  01.052025</a:t>
            </a:r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63E4-3086-43AB-94CC-0E3E2E9C8CDC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835EC-657F-E04C-8401-7AAE8DDF3D2F}" type="datetime1">
              <a:rPr lang="fr-CH" smtClean="0"/>
              <a:t>28.04.25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© Lionel Rinquet arch. EPF SIA, prof. HES associé, Séminaire HES-SO - Construction Valais,  01.052025</a:t>
            </a:r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E63E4-3086-43AB-94CC-0E3E2E9C8CDC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3.jpe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.jpe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sbat-heig-vd.github.io/Reuse-LCA/html/methodology.html" TargetMode="Externa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s://www.hesge.ch/hepia/recherche-developpement/projets-recherche/remco" TargetMode="Externa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plein air, ciel, vélo, bâtiment&#10;&#10;Description générée automatiquement">
            <a:extLst>
              <a:ext uri="{FF2B5EF4-FFF2-40B4-BE49-F238E27FC236}">
                <a16:creationId xmlns:a16="http://schemas.microsoft.com/office/drawing/2014/main" id="{2EA37105-66EC-A993-F096-24713D83FA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4"/>
            <a:ext cx="9144000" cy="6850495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9" y="6006294"/>
            <a:ext cx="8229600" cy="844202"/>
          </a:xfrm>
        </p:spPr>
        <p:txBody>
          <a:bodyPr anchor="b" anchorCtr="0">
            <a:normAutofit fontScale="92500" lnSpcReduction="10000"/>
          </a:bodyPr>
          <a:lstStyle/>
          <a:p>
            <a:pPr>
              <a:buNone/>
            </a:pPr>
            <a:r>
              <a:rPr lang="fr-FR" sz="1600" b="1" dirty="0">
                <a:solidFill>
                  <a:schemeClr val="bg1"/>
                </a:solidFill>
              </a:rPr>
              <a:t>Réemploi des matériaux de construction</a:t>
            </a:r>
          </a:p>
          <a:p>
            <a:pPr>
              <a:buNone/>
            </a:pPr>
            <a:r>
              <a:rPr lang="fr-FR" sz="1600" b="1" dirty="0">
                <a:solidFill>
                  <a:schemeClr val="bg1"/>
                </a:solidFill>
              </a:rPr>
              <a:t>Etat des lieux en Suisse Romande et perspectives</a:t>
            </a:r>
          </a:p>
          <a:p>
            <a:pPr>
              <a:buNone/>
            </a:pPr>
            <a:r>
              <a:rPr lang="fr-FR" sz="1600" b="1" dirty="0">
                <a:solidFill>
                  <a:schemeClr val="bg1"/>
                </a:solidFill>
              </a:rPr>
              <a:t>Lionel Rinquet, arch. EPF SIA, professeur HES associé, 01.05.2025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20440-0B3D-D1FC-349E-A6867E68B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OGO_hepia_grand">
            <a:extLst>
              <a:ext uri="{FF2B5EF4-FFF2-40B4-BE49-F238E27FC236}">
                <a16:creationId xmlns:a16="http://schemas.microsoft.com/office/drawing/2014/main" id="{007C16E8-032A-DE2E-5D01-7AD0BBA30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1905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7" descr="Logo_HES-SO.jpg">
            <a:extLst>
              <a:ext uri="{FF2B5EF4-FFF2-40B4-BE49-F238E27FC236}">
                <a16:creationId xmlns:a16="http://schemas.microsoft.com/office/drawing/2014/main" id="{3EA27660-781E-555B-907F-E18F0C0C99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5" y="214313"/>
            <a:ext cx="9683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018BCB60-F0C7-EE99-6B1F-400151D0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7920880" cy="484163"/>
          </a:xfrm>
        </p:spPr>
        <p:txBody>
          <a:bodyPr/>
          <a:lstStyle/>
          <a:p>
            <a:r>
              <a:rPr lang="fr-FR" sz="1000"/>
              <a:t>© Lionel Rinquet arch. EPF SIA, prof. HES associé, Séminaire HES-SO - Construction Valais,  01.052025</a:t>
            </a:r>
            <a:endParaRPr lang="fr-CH" sz="1000" dirty="0"/>
          </a:p>
        </p:txBody>
      </p:sp>
      <p:pic>
        <p:nvPicPr>
          <p:cNvPr id="3" name="Image 2" descr="Une image contenant texte, Police, blanc, reçu&#10;&#10;Description générée automatiquement">
            <a:extLst>
              <a:ext uri="{FF2B5EF4-FFF2-40B4-BE49-F238E27FC236}">
                <a16:creationId xmlns:a16="http://schemas.microsoft.com/office/drawing/2014/main" id="{E285CF6B-B5A7-C005-4BFD-BAC19DE562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850" y="2774297"/>
            <a:ext cx="6718300" cy="18796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72A7C1B-2248-2DCA-E739-78938EEAB306}"/>
              </a:ext>
            </a:extLst>
          </p:cNvPr>
          <p:cNvSpPr txBox="1"/>
          <p:nvPr/>
        </p:nvSpPr>
        <p:spPr>
          <a:xfrm>
            <a:off x="762689" y="1440571"/>
            <a:ext cx="7682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« Le réemploi ? Tout le monde en parle, personne ne le fait, </a:t>
            </a:r>
          </a:p>
          <a:p>
            <a:pPr algn="ctr"/>
            <a:r>
              <a:rPr lang="fr-FR" sz="2400" dirty="0"/>
              <a:t>mais certains légifèrent...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C30691F-4376-9F0C-2C35-E0AACB8A82F8}"/>
              </a:ext>
            </a:extLst>
          </p:cNvPr>
          <p:cNvSpPr txBox="1"/>
          <p:nvPr/>
        </p:nvSpPr>
        <p:spPr>
          <a:xfrm>
            <a:off x="1212850" y="5085184"/>
            <a:ext cx="4087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Loi genevoise sur les constructions et installation diverses (LCI)</a:t>
            </a:r>
          </a:p>
        </p:txBody>
      </p:sp>
    </p:spTree>
    <p:extLst>
      <p:ext uri="{BB962C8B-B14F-4D97-AF65-F5344CB8AC3E}">
        <p14:creationId xmlns:p14="http://schemas.microsoft.com/office/powerpoint/2010/main" val="1620872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2AF5C-B8EE-432D-F15F-5ADBBD804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OGO_hepia_grand">
            <a:extLst>
              <a:ext uri="{FF2B5EF4-FFF2-40B4-BE49-F238E27FC236}">
                <a16:creationId xmlns:a16="http://schemas.microsoft.com/office/drawing/2014/main" id="{E387B9B7-B32F-8F48-4858-26914C26B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1905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7" descr="Logo_HES-SO.jpg">
            <a:extLst>
              <a:ext uri="{FF2B5EF4-FFF2-40B4-BE49-F238E27FC236}">
                <a16:creationId xmlns:a16="http://schemas.microsoft.com/office/drawing/2014/main" id="{3AED7D85-E1FD-D581-1C85-137674F49D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5" y="214313"/>
            <a:ext cx="9683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4EAAC9A2-D677-C4CB-F1A8-119304D0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7920880" cy="484163"/>
          </a:xfrm>
        </p:spPr>
        <p:txBody>
          <a:bodyPr/>
          <a:lstStyle/>
          <a:p>
            <a:r>
              <a:rPr lang="fr-FR" sz="1000"/>
              <a:t>© Lionel Rinquet arch. EPF SIA, prof. HES associé, Séminaire HES-SO - Construction Valais,  01.052025</a:t>
            </a:r>
            <a:endParaRPr lang="fr-CH" sz="1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2E3CD98-35F2-4F91-88C8-48A460D62EEF}"/>
              </a:ext>
            </a:extLst>
          </p:cNvPr>
          <p:cNvSpPr txBox="1"/>
          <p:nvPr/>
        </p:nvSpPr>
        <p:spPr>
          <a:xfrm>
            <a:off x="762689" y="1000899"/>
            <a:ext cx="7682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« Le réemploi ? Tout le monde en parle, personne ne le fait, </a:t>
            </a:r>
          </a:p>
          <a:p>
            <a:pPr algn="ctr"/>
            <a:r>
              <a:rPr lang="fr-FR" sz="2400" dirty="0"/>
              <a:t>mais certains légifèrent...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0B8286F-C226-23AF-139E-0BC317FC4F8A}"/>
              </a:ext>
            </a:extLst>
          </p:cNvPr>
          <p:cNvSpPr txBox="1"/>
          <p:nvPr/>
        </p:nvSpPr>
        <p:spPr>
          <a:xfrm>
            <a:off x="762689" y="5960312"/>
            <a:ext cx="3572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Loi fédérale sur la protection de l’environnement (LPE)</a:t>
            </a:r>
          </a:p>
        </p:txBody>
      </p:sp>
      <p:pic>
        <p:nvPicPr>
          <p:cNvPr id="6" name="Image 5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DE89EF31-9350-8FD1-616D-B78965751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89" y="2105358"/>
            <a:ext cx="7772400" cy="358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10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3025F-FF3E-482B-BA2D-1B421287B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OGO_hepia_grand">
            <a:extLst>
              <a:ext uri="{FF2B5EF4-FFF2-40B4-BE49-F238E27FC236}">
                <a16:creationId xmlns:a16="http://schemas.microsoft.com/office/drawing/2014/main" id="{69964DBC-FC4F-4EFF-E10A-DE64D26E7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1905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7" descr="Logo_HES-SO.jpg">
            <a:extLst>
              <a:ext uri="{FF2B5EF4-FFF2-40B4-BE49-F238E27FC236}">
                <a16:creationId xmlns:a16="http://schemas.microsoft.com/office/drawing/2014/main" id="{879946F4-322F-22DB-AF9D-6051640FAD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5" y="214313"/>
            <a:ext cx="9683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CAB09625-CB82-D079-39B4-40AB6418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7920880" cy="484163"/>
          </a:xfrm>
        </p:spPr>
        <p:txBody>
          <a:bodyPr/>
          <a:lstStyle/>
          <a:p>
            <a:r>
              <a:rPr lang="fr-FR" sz="1000"/>
              <a:t>© Lionel Rinquet arch. EPF SIA, prof. HES associé, Séminaire HES-SO - Construction Valais,  01.052025</a:t>
            </a:r>
            <a:endParaRPr lang="fr-CH" sz="1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45BFFB-E265-9003-5ACD-8F29654EAA55}"/>
              </a:ext>
            </a:extLst>
          </p:cNvPr>
          <p:cNvSpPr txBox="1"/>
          <p:nvPr/>
        </p:nvSpPr>
        <p:spPr>
          <a:xfrm>
            <a:off x="1146812" y="1772446"/>
            <a:ext cx="74244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REMCO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Inventaire des chantiers où le réemploi a été pratiqué de façon significative en Suisse Romande depuis 2019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Entretiens avec les praticiens pour évaluer les freins et moteurs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Sélection de 4-5 cas d’étude emblématiques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Analyse multicritère </a:t>
            </a:r>
          </a:p>
          <a:p>
            <a:pPr marL="857250" lvl="1" indent="-400050">
              <a:buFont typeface="+mj-lt"/>
              <a:buAutoNum type="romanLcPeriod"/>
            </a:pPr>
            <a:r>
              <a:rPr lang="fr-FR" dirty="0"/>
              <a:t>Mise en œuvre,</a:t>
            </a:r>
          </a:p>
          <a:p>
            <a:pPr marL="857250" lvl="1" indent="-400050">
              <a:buFont typeface="+mj-lt"/>
              <a:buAutoNum type="romanLcPeriod"/>
            </a:pPr>
            <a:r>
              <a:rPr lang="fr-FR" dirty="0"/>
              <a:t>Logistique,</a:t>
            </a:r>
          </a:p>
          <a:p>
            <a:pPr marL="857250" lvl="1" indent="-400050">
              <a:buFont typeface="+mj-lt"/>
              <a:buAutoNum type="romanLcPeriod"/>
            </a:pPr>
            <a:r>
              <a:rPr lang="fr-FR" dirty="0"/>
              <a:t>Environnement</a:t>
            </a:r>
          </a:p>
          <a:p>
            <a:pPr marL="857250" lvl="1" indent="-400050">
              <a:buFont typeface="+mj-lt"/>
              <a:buAutoNum type="romanLcPeriod"/>
            </a:pPr>
            <a:r>
              <a:rPr lang="fr-FR" dirty="0"/>
              <a:t>Coûts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Synthèse</a:t>
            </a:r>
          </a:p>
        </p:txBody>
      </p:sp>
    </p:spTree>
    <p:extLst>
      <p:ext uri="{BB962C8B-B14F-4D97-AF65-F5344CB8AC3E}">
        <p14:creationId xmlns:p14="http://schemas.microsoft.com/office/powerpoint/2010/main" val="2945272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933B0-E25F-C58A-C03F-DB813FD75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OGO_hepia_grand">
            <a:extLst>
              <a:ext uri="{FF2B5EF4-FFF2-40B4-BE49-F238E27FC236}">
                <a16:creationId xmlns:a16="http://schemas.microsoft.com/office/drawing/2014/main" id="{03B8A49E-7FDA-A3E8-7248-2AA015E7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1905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7" descr="Logo_HES-SO.jpg">
            <a:extLst>
              <a:ext uri="{FF2B5EF4-FFF2-40B4-BE49-F238E27FC236}">
                <a16:creationId xmlns:a16="http://schemas.microsoft.com/office/drawing/2014/main" id="{705BA17C-68CD-21C3-15E0-25C9C238A1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5" y="214313"/>
            <a:ext cx="9683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14C8A2F1-BF10-B0E8-CB7C-3665F287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7920880" cy="484163"/>
          </a:xfrm>
        </p:spPr>
        <p:txBody>
          <a:bodyPr/>
          <a:lstStyle/>
          <a:p>
            <a:r>
              <a:rPr lang="fr-FR" sz="1000"/>
              <a:t>© Lionel Rinquet arch. EPF SIA, prof. HES associé, Séminaire HES-SO - Construction Valais,  01.052025</a:t>
            </a:r>
            <a:endParaRPr lang="fr-CH" sz="1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4313E2D-E4AD-745F-EBCE-484AC90395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66" t="23633" r="7733" b="17283"/>
          <a:stretch/>
        </p:blipFill>
        <p:spPr bwMode="auto">
          <a:xfrm>
            <a:off x="632037" y="2132856"/>
            <a:ext cx="7879925" cy="3738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94D87D1-B0B0-7DB5-C11E-DBE0D714DF8B}"/>
              </a:ext>
            </a:extLst>
          </p:cNvPr>
          <p:cNvSpPr txBox="1"/>
          <p:nvPr/>
        </p:nvSpPr>
        <p:spPr>
          <a:xfrm>
            <a:off x="683568" y="1095402"/>
            <a:ext cx="7424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centaine d’entretiens avec des architectes, ingénieurs, maître d’ouvrage, entreprises, ressourceries, représentants des autorités, etc.</a:t>
            </a:r>
          </a:p>
          <a:p>
            <a:r>
              <a:rPr lang="fr-FR" dirty="0"/>
              <a:t>25 projets exécutés recensés (non exhaustif)</a:t>
            </a:r>
          </a:p>
        </p:txBody>
      </p:sp>
    </p:spTree>
    <p:extLst>
      <p:ext uri="{BB962C8B-B14F-4D97-AF65-F5344CB8AC3E}">
        <p14:creationId xmlns:p14="http://schemas.microsoft.com/office/powerpoint/2010/main" val="3181644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01E55-6748-AED3-2B3B-15B427042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OGO_hepia_grand">
            <a:extLst>
              <a:ext uri="{FF2B5EF4-FFF2-40B4-BE49-F238E27FC236}">
                <a16:creationId xmlns:a16="http://schemas.microsoft.com/office/drawing/2014/main" id="{AB7E6CFC-7E49-81C2-BDA9-868D4A2D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1905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7" descr="Logo_HES-SO.jpg">
            <a:extLst>
              <a:ext uri="{FF2B5EF4-FFF2-40B4-BE49-F238E27FC236}">
                <a16:creationId xmlns:a16="http://schemas.microsoft.com/office/drawing/2014/main" id="{AD7AE00B-AADC-BAC7-A648-FAFF26D68E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5" y="214313"/>
            <a:ext cx="9683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7769BD91-EDCD-224C-A445-C2185CDB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7920880" cy="484163"/>
          </a:xfrm>
        </p:spPr>
        <p:txBody>
          <a:bodyPr/>
          <a:lstStyle/>
          <a:p>
            <a:r>
              <a:rPr lang="fr-FR" sz="1000"/>
              <a:t>© Lionel Rinquet arch. EPF SIA, prof. HES associé, Séminaire HES-SO - Construction Valais,  01.052025</a:t>
            </a:r>
            <a:endParaRPr lang="fr-CH" sz="1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2BF7362-EE24-25E0-3215-50BF8CEC392D}"/>
              </a:ext>
            </a:extLst>
          </p:cNvPr>
          <p:cNvSpPr txBox="1"/>
          <p:nvPr/>
        </p:nvSpPr>
        <p:spPr>
          <a:xfrm>
            <a:off x="683568" y="1095402"/>
            <a:ext cx="7424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 cas d’études emblématiques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972E05A6-5065-C7D1-9B4A-B3BA696EE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339" y="2265075"/>
            <a:ext cx="1347554" cy="16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6F00A02-36A4-D4D6-1DDE-2C44E1654E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897" y="2272274"/>
            <a:ext cx="1703122" cy="168298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D0C5DA1-2FA4-FDD6-3C6C-139170373CE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343" y="2265075"/>
            <a:ext cx="1586661" cy="16829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59BC93E-FB42-5E6B-F66F-FBBB41C7473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2" y="2254528"/>
            <a:ext cx="2571464" cy="1682984"/>
          </a:xfrm>
          <a:prstGeom prst="rect">
            <a:avLst/>
          </a:prstGeom>
        </p:spPr>
      </p:pic>
      <p:pic>
        <p:nvPicPr>
          <p:cNvPr id="12" name="Image 11" descr="Une image contenant sol, plein air, herbe, véhicule&#10;&#10;Description générée automatiquement">
            <a:extLst>
              <a:ext uri="{FF2B5EF4-FFF2-40B4-BE49-F238E27FC236}">
                <a16:creationId xmlns:a16="http://schemas.microsoft.com/office/drawing/2014/main" id="{AFBE0F95-B8BA-7886-9A1B-EA2858F1402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8912" y="2278234"/>
            <a:ext cx="1535088" cy="167702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097D033-85C7-1AB2-24A3-7AE631C737A9}"/>
              </a:ext>
            </a:extLst>
          </p:cNvPr>
          <p:cNvSpPr txBox="1"/>
          <p:nvPr/>
        </p:nvSpPr>
        <p:spPr>
          <a:xfrm rot="16200000">
            <a:off x="172479" y="4546982"/>
            <a:ext cx="1560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Stade des </a:t>
            </a:r>
            <a:r>
              <a:rPr lang="fr-FR" sz="1000" dirty="0" err="1"/>
              <a:t>Arbères</a:t>
            </a:r>
            <a:r>
              <a:rPr lang="fr-FR" sz="1000" dirty="0"/>
              <a:t>, Meyrin</a:t>
            </a:r>
          </a:p>
          <a:p>
            <a:pPr algn="r"/>
            <a:r>
              <a:rPr lang="fr-FR" sz="1000" dirty="0"/>
              <a:t>FAZ Architectes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DC3E52-CB86-DA69-492D-FB8F2E471D2C}"/>
              </a:ext>
            </a:extLst>
          </p:cNvPr>
          <p:cNvSpPr txBox="1"/>
          <p:nvPr/>
        </p:nvSpPr>
        <p:spPr>
          <a:xfrm rot="16200000">
            <a:off x="6408551" y="4546981"/>
            <a:ext cx="1550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Maison </a:t>
            </a:r>
            <a:r>
              <a:rPr lang="fr-FR" sz="1000" dirty="0" err="1"/>
              <a:t>Vaudagne</a:t>
            </a:r>
            <a:r>
              <a:rPr lang="fr-FR" sz="1000" dirty="0"/>
              <a:t>, Meyrin</a:t>
            </a:r>
          </a:p>
          <a:p>
            <a:pPr algn="r"/>
            <a:r>
              <a:rPr lang="fr-FR" sz="1000" dirty="0"/>
              <a:t>BCR Architectes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DBEA28B-CD45-F54C-ADC5-E598713891E4}"/>
              </a:ext>
            </a:extLst>
          </p:cNvPr>
          <p:cNvSpPr txBox="1"/>
          <p:nvPr/>
        </p:nvSpPr>
        <p:spPr>
          <a:xfrm rot="16200000">
            <a:off x="4539426" y="4724174"/>
            <a:ext cx="1911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Habitat communautaire, </a:t>
            </a:r>
            <a:r>
              <a:rPr lang="fr-FR" sz="1000" dirty="0" err="1"/>
              <a:t>Denens</a:t>
            </a:r>
            <a:r>
              <a:rPr lang="fr-FR" sz="1000" dirty="0"/>
              <a:t> </a:t>
            </a:r>
          </a:p>
          <a:p>
            <a:pPr algn="r"/>
            <a:r>
              <a:rPr lang="fr-FR" sz="1000" dirty="0"/>
              <a:t>Coopérative d’architecture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924BCFB-716E-D5C3-2B29-E01E8CAF7B85}"/>
              </a:ext>
            </a:extLst>
          </p:cNvPr>
          <p:cNvSpPr txBox="1"/>
          <p:nvPr/>
        </p:nvSpPr>
        <p:spPr>
          <a:xfrm rot="16200000">
            <a:off x="2466047" y="4914072"/>
            <a:ext cx="2294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Centre de formation de la FVE, Echallens</a:t>
            </a:r>
          </a:p>
          <a:p>
            <a:pPr algn="r"/>
            <a:r>
              <a:rPr lang="fr-FR" sz="1000" dirty="0" err="1"/>
              <a:t>Dettling</a:t>
            </a:r>
            <a:r>
              <a:rPr lang="fr-FR" sz="1000" dirty="0"/>
              <a:t> </a:t>
            </a:r>
            <a:r>
              <a:rPr lang="fr-FR" sz="1000" dirty="0" err="1"/>
              <a:t>Péléraux</a:t>
            </a:r>
            <a:r>
              <a:rPr lang="fr-FR" sz="1000" dirty="0"/>
              <a:t> Architectes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3080D20-358F-AA6D-A33B-2851768F9D29}"/>
              </a:ext>
            </a:extLst>
          </p:cNvPr>
          <p:cNvSpPr txBox="1"/>
          <p:nvPr/>
        </p:nvSpPr>
        <p:spPr>
          <a:xfrm rot="16200000">
            <a:off x="7837917" y="4698776"/>
            <a:ext cx="1901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Eco-quartier Belle Terre, Thônex,</a:t>
            </a:r>
          </a:p>
          <a:p>
            <a:pPr algn="r"/>
            <a:r>
              <a:rPr lang="fr-FR" sz="1000" dirty="0"/>
              <a:t>EDMS Ingénieurs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05695D-2FE6-6A23-AAB8-5CB1E8BCD56F}"/>
              </a:ext>
            </a:extLst>
          </p:cNvPr>
          <p:cNvSpPr txBox="1"/>
          <p:nvPr/>
        </p:nvSpPr>
        <p:spPr>
          <a:xfrm>
            <a:off x="7915275" y="1387035"/>
            <a:ext cx="117057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700" dirty="0"/>
              <a:t>Images :</a:t>
            </a:r>
          </a:p>
          <a:p>
            <a:pPr algn="r"/>
            <a:r>
              <a:rPr lang="fr-FR" sz="700" dirty="0"/>
              <a:t>Olivier </a:t>
            </a:r>
            <a:r>
              <a:rPr lang="fr-FR" sz="700" dirty="0" err="1"/>
              <a:t>Murith</a:t>
            </a:r>
            <a:endParaRPr lang="fr-FR" sz="700" dirty="0"/>
          </a:p>
          <a:p>
            <a:pPr algn="r"/>
            <a:r>
              <a:rPr lang="fr-FR" sz="700" dirty="0"/>
              <a:t>Zac Andrea </a:t>
            </a:r>
            <a:r>
              <a:rPr lang="fr-FR" sz="700" dirty="0" err="1"/>
              <a:t>Zoccone</a:t>
            </a:r>
            <a:endParaRPr lang="fr-FR" sz="700" dirty="0"/>
          </a:p>
          <a:p>
            <a:pPr algn="r"/>
            <a:r>
              <a:rPr lang="fr-FR" sz="700" dirty="0"/>
              <a:t>Coopérative d’architecture</a:t>
            </a:r>
          </a:p>
          <a:p>
            <a:pPr algn="r"/>
            <a:r>
              <a:rPr lang="fr-FR" sz="700" dirty="0"/>
              <a:t>Paola </a:t>
            </a:r>
            <a:r>
              <a:rPr lang="fr-FR" sz="700" dirty="0" err="1"/>
              <a:t>Corsini</a:t>
            </a:r>
            <a:endParaRPr lang="fr-FR" sz="700" dirty="0"/>
          </a:p>
          <a:p>
            <a:pPr algn="r"/>
            <a:r>
              <a:rPr lang="fr-FR" sz="700" dirty="0"/>
              <a:t>EDMS SA</a:t>
            </a:r>
          </a:p>
          <a:p>
            <a:pPr algn="r"/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54209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1AF70-B32E-CD2A-5AE8-C8EB2D216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OGO_hepia_grand">
            <a:extLst>
              <a:ext uri="{FF2B5EF4-FFF2-40B4-BE49-F238E27FC236}">
                <a16:creationId xmlns:a16="http://schemas.microsoft.com/office/drawing/2014/main" id="{44F674C1-8BB0-047E-44A2-9D59FF9A2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1905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7" descr="Logo_HES-SO.jpg">
            <a:extLst>
              <a:ext uri="{FF2B5EF4-FFF2-40B4-BE49-F238E27FC236}">
                <a16:creationId xmlns:a16="http://schemas.microsoft.com/office/drawing/2014/main" id="{CB105419-7D39-9D2F-F45B-6DAB89857C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5" y="214313"/>
            <a:ext cx="9683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EF1CE84B-7428-B520-AE35-B17933C49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7920880" cy="484163"/>
          </a:xfrm>
        </p:spPr>
        <p:txBody>
          <a:bodyPr/>
          <a:lstStyle/>
          <a:p>
            <a:r>
              <a:rPr lang="fr-FR" sz="1000"/>
              <a:t>© Lionel Rinquet arch. EPF SIA, prof. HES associé, Séminaire HES-SO - Construction Valais,  01.052025</a:t>
            </a:r>
            <a:endParaRPr lang="fr-CH" sz="1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9CD7F45-74D9-46C6-0A8D-F2E90299FF50}"/>
              </a:ext>
            </a:extLst>
          </p:cNvPr>
          <p:cNvSpPr txBox="1"/>
          <p:nvPr/>
        </p:nvSpPr>
        <p:spPr>
          <a:xfrm>
            <a:off x="859785" y="1124744"/>
            <a:ext cx="74244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1" indent="-400050">
              <a:buFont typeface="+mj-lt"/>
              <a:buAutoNum type="romanLcPeriod"/>
            </a:pPr>
            <a:r>
              <a:rPr lang="fr-FR" dirty="0"/>
              <a:t>Mise en œuvre</a:t>
            </a:r>
          </a:p>
          <a:p>
            <a:pPr marL="857250" lvl="1" indent="-400050">
              <a:buFont typeface="+mj-lt"/>
              <a:buAutoNum type="romanLcPeriod"/>
            </a:pPr>
            <a:endParaRPr lang="fr-FR" dirty="0"/>
          </a:p>
          <a:p>
            <a:pPr lvl="1"/>
            <a:r>
              <a:rPr lang="fr-FR" dirty="0"/>
              <a:t>Acteurs motivés et pionniers (architecte ou MO)</a:t>
            </a:r>
          </a:p>
          <a:p>
            <a:pPr lvl="1"/>
            <a:r>
              <a:rPr lang="fr-FR" dirty="0"/>
              <a:t>Absence de langage commun et de processus éprouvés</a:t>
            </a:r>
          </a:p>
          <a:p>
            <a:pPr lvl="1"/>
            <a:r>
              <a:rPr lang="fr-FR" dirty="0"/>
              <a:t>Complexité limitée mais intensité main d’œuvre élevée</a:t>
            </a:r>
          </a:p>
          <a:p>
            <a:pPr lvl="1"/>
            <a:r>
              <a:rPr lang="fr-FR" dirty="0"/>
              <a:t>Savoir-faire et techniques à développer</a:t>
            </a:r>
          </a:p>
          <a:p>
            <a:pPr lvl="1"/>
            <a:r>
              <a:rPr lang="fr-FR" dirty="0"/>
              <a:t>Sous-utilisation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29DCF3-6260-02FC-29EC-291AC339A1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998" y="3402924"/>
            <a:ext cx="3512489" cy="22761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E600E39-8C53-9E39-4A6E-02F35063AE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513" y="3428999"/>
            <a:ext cx="3512489" cy="22556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69530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95DBB-44CA-D112-0D3E-B562FB0FC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OGO_hepia_grand">
            <a:extLst>
              <a:ext uri="{FF2B5EF4-FFF2-40B4-BE49-F238E27FC236}">
                <a16:creationId xmlns:a16="http://schemas.microsoft.com/office/drawing/2014/main" id="{D69B5C54-3BBF-2DEF-ED36-7F59777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1905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7" descr="Logo_HES-SO.jpg">
            <a:extLst>
              <a:ext uri="{FF2B5EF4-FFF2-40B4-BE49-F238E27FC236}">
                <a16:creationId xmlns:a16="http://schemas.microsoft.com/office/drawing/2014/main" id="{BB30715A-D8A4-4B52-5DDE-9985AE34FD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5" y="214313"/>
            <a:ext cx="9683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362208D4-B75A-3546-253B-314851644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7920880" cy="484163"/>
          </a:xfrm>
        </p:spPr>
        <p:txBody>
          <a:bodyPr/>
          <a:lstStyle/>
          <a:p>
            <a:r>
              <a:rPr lang="fr-FR" sz="1000"/>
              <a:t>© Lionel Rinquet arch. EPF SIA, prof. HES associé, Séminaire HES-SO - Construction Valais,  01.052025</a:t>
            </a:r>
            <a:endParaRPr lang="fr-CH" sz="1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C0CA34C-3011-5167-63FD-F480675A55C7}"/>
              </a:ext>
            </a:extLst>
          </p:cNvPr>
          <p:cNvSpPr txBox="1"/>
          <p:nvPr/>
        </p:nvSpPr>
        <p:spPr>
          <a:xfrm>
            <a:off x="859785" y="1124744"/>
            <a:ext cx="74244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dirty="0"/>
              <a:t>ii.	Logistique</a:t>
            </a:r>
          </a:p>
          <a:p>
            <a:pPr marL="857250" lvl="1" indent="-400050">
              <a:buFont typeface="+mj-lt"/>
              <a:buAutoNum type="romanLcPeriod"/>
            </a:pPr>
            <a:endParaRPr lang="fr-FR" dirty="0"/>
          </a:p>
          <a:p>
            <a:pPr lvl="1"/>
            <a:r>
              <a:rPr lang="fr-FR" dirty="0"/>
              <a:t>Manque d’anticipation (phases SIA à adapter)</a:t>
            </a:r>
          </a:p>
          <a:p>
            <a:pPr lvl="1"/>
            <a:r>
              <a:rPr lang="fr-FR" dirty="0"/>
              <a:t>Quasi-absence de filières organisées</a:t>
            </a:r>
          </a:p>
          <a:p>
            <a:pPr lvl="1"/>
            <a:r>
              <a:rPr lang="fr-FR" dirty="0"/>
              <a:t>Solutions au cas par cas</a:t>
            </a:r>
          </a:p>
          <a:p>
            <a:pPr lvl="1"/>
            <a:r>
              <a:rPr lang="fr-FR" dirty="0"/>
              <a:t>Disponibilité de la matière aléatoire</a:t>
            </a:r>
          </a:p>
          <a:p>
            <a:pPr lvl="1"/>
            <a:r>
              <a:rPr lang="fr-FR" dirty="0"/>
              <a:t>Typologies multiples, avec impacts variables sur le chantier et la gestion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976787-732C-81CB-FEB7-0AB8D318F7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-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64" t="10288" r="37789" b="73033"/>
          <a:stretch/>
        </p:blipFill>
        <p:spPr bwMode="auto">
          <a:xfrm>
            <a:off x="1886767" y="3292579"/>
            <a:ext cx="1756401" cy="1061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9728A03-7E7E-6394-17A9-30C1D80FA27C}"/>
              </a:ext>
            </a:extLst>
          </p:cNvPr>
          <p:cNvSpPr txBox="1"/>
          <p:nvPr/>
        </p:nvSpPr>
        <p:spPr>
          <a:xfrm>
            <a:off x="1854140" y="4347704"/>
            <a:ext cx="910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Interne in situ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3B1599-B53F-E59A-1F3D-68A55152E9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lum bright="-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63" t="10132" r="7346" b="72409"/>
          <a:stretch/>
        </p:blipFill>
        <p:spPr bwMode="auto">
          <a:xfrm>
            <a:off x="4337360" y="3292579"/>
            <a:ext cx="3076231" cy="10937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67B956C-EA4F-21F0-711B-C66E576E73DE}"/>
              </a:ext>
            </a:extLst>
          </p:cNvPr>
          <p:cNvSpPr txBox="1"/>
          <p:nvPr/>
        </p:nvSpPr>
        <p:spPr>
          <a:xfrm>
            <a:off x="4409368" y="4344010"/>
            <a:ext cx="934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Interne ex situ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1FD8339-4ECD-6487-9D76-5DC6B509A87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lum bright="-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63" t="9821" r="8229" b="70849"/>
          <a:stretch/>
        </p:blipFill>
        <p:spPr bwMode="auto">
          <a:xfrm>
            <a:off x="1244358" y="4783075"/>
            <a:ext cx="3076231" cy="1226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BB1235B-0871-16D3-4B4C-DDD04F12F48D}"/>
              </a:ext>
            </a:extLst>
          </p:cNvPr>
          <p:cNvSpPr txBox="1"/>
          <p:nvPr/>
        </p:nvSpPr>
        <p:spPr>
          <a:xfrm>
            <a:off x="1270896" y="5847121"/>
            <a:ext cx="15055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Externe ex-situ simultané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9E705E5-CDD5-4CFD-6DC3-C3908BE307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lum bright="-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01" t="9664" r="8449" b="70383"/>
          <a:stretch/>
        </p:blipFill>
        <p:spPr bwMode="auto">
          <a:xfrm>
            <a:off x="4788024" y="4866849"/>
            <a:ext cx="3398826" cy="1141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1D61DFC-8A5E-7DFE-5668-B20EEF0D0A6F}"/>
              </a:ext>
            </a:extLst>
          </p:cNvPr>
          <p:cNvSpPr txBox="1"/>
          <p:nvPr/>
        </p:nvSpPr>
        <p:spPr>
          <a:xfrm>
            <a:off x="4788024" y="5842845"/>
            <a:ext cx="1433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Externe ex-situ déphasé</a:t>
            </a:r>
          </a:p>
        </p:txBody>
      </p:sp>
    </p:spTree>
    <p:extLst>
      <p:ext uri="{BB962C8B-B14F-4D97-AF65-F5344CB8AC3E}">
        <p14:creationId xmlns:p14="http://schemas.microsoft.com/office/powerpoint/2010/main" val="2629139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BE447-6B48-C9BC-4FD4-F37425443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OGO_hepia_grand">
            <a:extLst>
              <a:ext uri="{FF2B5EF4-FFF2-40B4-BE49-F238E27FC236}">
                <a16:creationId xmlns:a16="http://schemas.microsoft.com/office/drawing/2014/main" id="{D3DB54B5-B10B-F59B-F4E0-67BE3DCCD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1905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7" descr="Logo_HES-SO.jpg">
            <a:extLst>
              <a:ext uri="{FF2B5EF4-FFF2-40B4-BE49-F238E27FC236}">
                <a16:creationId xmlns:a16="http://schemas.microsoft.com/office/drawing/2014/main" id="{E0068A83-4A84-F40B-BF0F-0DB23137FF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5" y="214313"/>
            <a:ext cx="9683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7B0B2CE1-4EFC-B961-1092-923C662F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7920880" cy="484163"/>
          </a:xfrm>
        </p:spPr>
        <p:txBody>
          <a:bodyPr/>
          <a:lstStyle/>
          <a:p>
            <a:r>
              <a:rPr lang="fr-FR" sz="1000"/>
              <a:t>© Lionel Rinquet arch. EPF SIA, prof. HES associé, Séminaire HES-SO - Construction Valais,  01.052025</a:t>
            </a:r>
            <a:endParaRPr lang="fr-CH" sz="1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F7E8BBD-27B2-3B79-4081-5F6D9ECF56C6}"/>
              </a:ext>
            </a:extLst>
          </p:cNvPr>
          <p:cNvSpPr txBox="1"/>
          <p:nvPr/>
        </p:nvSpPr>
        <p:spPr>
          <a:xfrm>
            <a:off x="859785" y="1124744"/>
            <a:ext cx="7424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dirty="0"/>
              <a:t>iii.	Environnement</a:t>
            </a:r>
          </a:p>
          <a:p>
            <a:pPr marL="857250" lvl="1" indent="-400050">
              <a:buFont typeface="+mj-lt"/>
              <a:buAutoNum type="romanLcPeriod"/>
            </a:pPr>
            <a:endParaRPr lang="fr-FR" dirty="0"/>
          </a:p>
          <a:p>
            <a:pPr lvl="1"/>
            <a:r>
              <a:rPr lang="fr-FR" dirty="0"/>
              <a:t>Economie CO2 massive, dans tous les cas (-64% à -99%), par rapport à une variante « à neuf » - problème de définition de la variante à neuf</a:t>
            </a:r>
          </a:p>
          <a:p>
            <a:pPr lvl="1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36409AB-F936-7249-DE8E-191A404E9DB7}"/>
              </a:ext>
            </a:extLst>
          </p:cNvPr>
          <p:cNvSpPr txBox="1"/>
          <p:nvPr/>
        </p:nvSpPr>
        <p:spPr>
          <a:xfrm rot="16200000">
            <a:off x="26375" y="4967801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Stade des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Arbères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Dallage en béton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03EE35-1493-ACA7-1D57-A402C7FA6112}"/>
              </a:ext>
            </a:extLst>
          </p:cNvPr>
          <p:cNvSpPr txBox="1"/>
          <p:nvPr/>
        </p:nvSpPr>
        <p:spPr>
          <a:xfrm rot="16200000">
            <a:off x="2321864" y="4900143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Centre formation FVE</a:t>
            </a:r>
          </a:p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Poutres BLC</a:t>
            </a:r>
          </a:p>
        </p:txBody>
      </p:sp>
      <p:graphicFrame>
        <p:nvGraphicFramePr>
          <p:cNvPr id="14" name="Chart 34">
            <a:extLst>
              <a:ext uri="{FF2B5EF4-FFF2-40B4-BE49-F238E27FC236}">
                <a16:creationId xmlns:a16="http://schemas.microsoft.com/office/drawing/2014/main" id="{90D9E7B0-B8D1-2746-8E63-8C00263BD4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29494"/>
              </p:ext>
            </p:extLst>
          </p:nvPr>
        </p:nvGraphicFramePr>
        <p:xfrm>
          <a:off x="6876256" y="2650927"/>
          <a:ext cx="1907569" cy="1778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023F802F-D6B6-2CA7-A25D-857B70973E73}"/>
              </a:ext>
            </a:extLst>
          </p:cNvPr>
          <p:cNvSpPr txBox="1"/>
          <p:nvPr/>
        </p:nvSpPr>
        <p:spPr>
          <a:xfrm rot="16200000">
            <a:off x="6735359" y="4878983"/>
            <a:ext cx="110158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Habitat collectif</a:t>
            </a:r>
          </a:p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Appareils sanitaires</a:t>
            </a:r>
          </a:p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-86%</a:t>
            </a:r>
          </a:p>
        </p:txBody>
      </p:sp>
      <p:graphicFrame>
        <p:nvGraphicFramePr>
          <p:cNvPr id="18" name="Chart 20">
            <a:extLst>
              <a:ext uri="{FF2B5EF4-FFF2-40B4-BE49-F238E27FC236}">
                <a16:creationId xmlns:a16="http://schemas.microsoft.com/office/drawing/2014/main" id="{288FC3D9-B0B2-084E-8ECD-0AB8D7B233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428772"/>
              </p:ext>
            </p:extLst>
          </p:nvPr>
        </p:nvGraphicFramePr>
        <p:xfrm>
          <a:off x="4712055" y="2674594"/>
          <a:ext cx="1903897" cy="1854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id="{EC40BC30-8694-0C5A-8C80-033AE0ED2314}"/>
              </a:ext>
            </a:extLst>
          </p:cNvPr>
          <p:cNvSpPr txBox="1"/>
          <p:nvPr/>
        </p:nvSpPr>
        <p:spPr>
          <a:xfrm rot="16200000">
            <a:off x="4469942" y="4851059"/>
            <a:ext cx="11977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Centre formation FVE</a:t>
            </a:r>
          </a:p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Tôles acier</a:t>
            </a:r>
          </a:p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-99%</a:t>
            </a:r>
          </a:p>
        </p:txBody>
      </p:sp>
      <p:graphicFrame>
        <p:nvGraphicFramePr>
          <p:cNvPr id="20" name="Chart 17">
            <a:extLst>
              <a:ext uri="{FF2B5EF4-FFF2-40B4-BE49-F238E27FC236}">
                <a16:creationId xmlns:a16="http://schemas.microsoft.com/office/drawing/2014/main" id="{B173FB2B-7822-3F40-BF8D-01288BAFFB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3496051"/>
              </p:ext>
            </p:extLst>
          </p:nvPr>
        </p:nvGraphicFramePr>
        <p:xfrm>
          <a:off x="2564213" y="2633241"/>
          <a:ext cx="1887539" cy="181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Chart 15">
            <a:extLst>
              <a:ext uri="{FF2B5EF4-FFF2-40B4-BE49-F238E27FC236}">
                <a16:creationId xmlns:a16="http://schemas.microsoft.com/office/drawing/2014/main" id="{5974F3E4-1D30-1D4D-9A5B-0457DCE27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165507"/>
              </p:ext>
            </p:extLst>
          </p:nvPr>
        </p:nvGraphicFramePr>
        <p:xfrm>
          <a:off x="139709" y="2574315"/>
          <a:ext cx="2231875" cy="1854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ZoneTexte 21">
            <a:extLst>
              <a:ext uri="{FF2B5EF4-FFF2-40B4-BE49-F238E27FC236}">
                <a16:creationId xmlns:a16="http://schemas.microsoft.com/office/drawing/2014/main" id="{11FB4945-28EB-0E7B-5A75-E746588F7BDA}"/>
              </a:ext>
            </a:extLst>
          </p:cNvPr>
          <p:cNvSpPr txBox="1"/>
          <p:nvPr/>
        </p:nvSpPr>
        <p:spPr>
          <a:xfrm>
            <a:off x="337411" y="5925251"/>
            <a:ext cx="2768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Comparatifs émissions GES en kg/CO2-eq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0E1E113-D61A-CB31-D6EB-4817F630EBD3}"/>
              </a:ext>
            </a:extLst>
          </p:cNvPr>
          <p:cNvSpPr txBox="1"/>
          <p:nvPr/>
        </p:nvSpPr>
        <p:spPr>
          <a:xfrm>
            <a:off x="5441026" y="3771819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-99%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D7B76A8-A52F-FC86-645C-6167FA062EE6}"/>
              </a:ext>
            </a:extLst>
          </p:cNvPr>
          <p:cNvSpPr txBox="1"/>
          <p:nvPr/>
        </p:nvSpPr>
        <p:spPr>
          <a:xfrm>
            <a:off x="7676986" y="3568545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-86%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B1B6707-2F85-8753-E7A8-FA4721A9F9F7}"/>
              </a:ext>
            </a:extLst>
          </p:cNvPr>
          <p:cNvSpPr txBox="1"/>
          <p:nvPr/>
        </p:nvSpPr>
        <p:spPr>
          <a:xfrm>
            <a:off x="3422570" y="3582296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-83%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80860F2-FA34-8CC5-4A17-0ABFA97B7F81}"/>
              </a:ext>
            </a:extLst>
          </p:cNvPr>
          <p:cNvSpPr txBox="1"/>
          <p:nvPr/>
        </p:nvSpPr>
        <p:spPr>
          <a:xfrm>
            <a:off x="1119786" y="3399330"/>
            <a:ext cx="4459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-76%</a:t>
            </a:r>
          </a:p>
        </p:txBody>
      </p:sp>
    </p:spTree>
    <p:extLst>
      <p:ext uri="{BB962C8B-B14F-4D97-AF65-F5344CB8AC3E}">
        <p14:creationId xmlns:p14="http://schemas.microsoft.com/office/powerpoint/2010/main" val="666502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CA231-4B35-1C9F-A5F7-F37E93D0B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OGO_hepia_grand">
            <a:extLst>
              <a:ext uri="{FF2B5EF4-FFF2-40B4-BE49-F238E27FC236}">
                <a16:creationId xmlns:a16="http://schemas.microsoft.com/office/drawing/2014/main" id="{39744470-EAE9-9CDB-EEE4-04574355C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1905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7" descr="Logo_HES-SO.jpg">
            <a:extLst>
              <a:ext uri="{FF2B5EF4-FFF2-40B4-BE49-F238E27FC236}">
                <a16:creationId xmlns:a16="http://schemas.microsoft.com/office/drawing/2014/main" id="{CCA3F847-A51A-3B8B-558F-042CB10DF7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5" y="214313"/>
            <a:ext cx="9683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74A9438E-5859-0FDA-AB80-C4E44C4E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7920880" cy="484163"/>
          </a:xfrm>
        </p:spPr>
        <p:txBody>
          <a:bodyPr/>
          <a:lstStyle/>
          <a:p>
            <a:r>
              <a:rPr lang="fr-FR" sz="1000"/>
              <a:t>© Lionel Rinquet arch. EPF SIA, prof. HES associé, Séminaire HES-SO - Construction Valais,  01.052025</a:t>
            </a:r>
            <a:endParaRPr lang="fr-CH" sz="1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FEFCD1D-F81D-B0EE-8D53-DE9EECAF1F94}"/>
              </a:ext>
            </a:extLst>
          </p:cNvPr>
          <p:cNvSpPr txBox="1"/>
          <p:nvPr/>
        </p:nvSpPr>
        <p:spPr>
          <a:xfrm>
            <a:off x="859785" y="1124744"/>
            <a:ext cx="74244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dirty="0"/>
              <a:t>iii.	Environnement</a:t>
            </a:r>
          </a:p>
          <a:p>
            <a:pPr marL="857250" lvl="1" indent="-400050">
              <a:buFont typeface="+mj-lt"/>
              <a:buAutoNum type="romanLcPeriod"/>
            </a:pPr>
            <a:endParaRPr lang="fr-FR" dirty="0"/>
          </a:p>
          <a:p>
            <a:pPr lvl="1"/>
            <a:r>
              <a:rPr lang="fr-FR" dirty="0"/>
              <a:t>Méthodologie et autres exemples (</a:t>
            </a:r>
            <a:r>
              <a:rPr lang="fr-FR" dirty="0" err="1"/>
              <a:t>Reuse</a:t>
            </a:r>
            <a:r>
              <a:rPr lang="fr-FR" dirty="0"/>
              <a:t>-LCA, HEIG-VD)</a:t>
            </a:r>
          </a:p>
          <a:p>
            <a:pPr lvl="1"/>
            <a:endParaRPr lang="fr-FR" dirty="0"/>
          </a:p>
          <a:p>
            <a:pPr lvl="1"/>
            <a:r>
              <a:rPr lang="fr-CH" b="0" i="0" u="sng" dirty="0">
                <a:solidFill>
                  <a:srgbClr val="0078D7"/>
                </a:solidFill>
                <a:effectLst/>
                <a:latin typeface="Aptos" panose="020B0004020202020204" pitchFamily="34" charset="0"/>
                <a:hlinkClick r:id="rId5" tooltip="Original URL:&#10;https://lesbat-heig-vd.github.io/Reuse-LCA/html/methodology.html&#10;&#10;Click to follow link."/>
              </a:rPr>
              <a:t>https://lesbat-heig-vd.github.io/Reuse-LCA/html/methodology.html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161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04EA9-B4D7-0F95-BC00-6831F1196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OGO_hepia_grand">
            <a:extLst>
              <a:ext uri="{FF2B5EF4-FFF2-40B4-BE49-F238E27FC236}">
                <a16:creationId xmlns:a16="http://schemas.microsoft.com/office/drawing/2014/main" id="{12D6FF01-004D-3ECC-39E5-C6440C923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1905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7" descr="Logo_HES-SO.jpg">
            <a:extLst>
              <a:ext uri="{FF2B5EF4-FFF2-40B4-BE49-F238E27FC236}">
                <a16:creationId xmlns:a16="http://schemas.microsoft.com/office/drawing/2014/main" id="{B1A4C188-940F-0794-1368-D778DFCB62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5" y="214313"/>
            <a:ext cx="9683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25C93C8D-7056-4AB5-DA13-41D6B345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7920880" cy="484163"/>
          </a:xfrm>
        </p:spPr>
        <p:txBody>
          <a:bodyPr/>
          <a:lstStyle/>
          <a:p>
            <a:r>
              <a:rPr lang="fr-FR" sz="1000"/>
              <a:t>© Lionel Rinquet arch. EPF SIA, prof. HES associé, Séminaire HES-SO - Construction Valais,  01.052025</a:t>
            </a:r>
            <a:endParaRPr lang="fr-CH" sz="1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F8638EB-C419-9AF9-9BF8-B4AC442BF5CB}"/>
              </a:ext>
            </a:extLst>
          </p:cNvPr>
          <p:cNvSpPr txBox="1"/>
          <p:nvPr/>
        </p:nvSpPr>
        <p:spPr>
          <a:xfrm>
            <a:off x="859785" y="1124744"/>
            <a:ext cx="7424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dirty="0"/>
              <a:t>iv.	Coûts et garanties</a:t>
            </a:r>
          </a:p>
          <a:p>
            <a:pPr marL="857250" lvl="1" indent="-400050">
              <a:buFont typeface="+mj-lt"/>
              <a:buAutoNum type="romanLcPeriod"/>
            </a:pPr>
            <a:endParaRPr lang="fr-FR" dirty="0"/>
          </a:p>
          <a:p>
            <a:pPr lvl="1"/>
            <a:r>
              <a:rPr lang="fr-FR" dirty="0"/>
              <a:t>Comparaison neuf-réemploi difficile (biais, équivalence, etc.)</a:t>
            </a:r>
          </a:p>
          <a:p>
            <a:pPr lvl="1"/>
            <a:r>
              <a:rPr lang="fr-FR" dirty="0"/>
              <a:t>Ecart de prix entre neuf et réemploi variable (-70% à +29%)</a:t>
            </a:r>
          </a:p>
          <a:p>
            <a:pPr lvl="1"/>
            <a:r>
              <a:rPr lang="fr-FR" dirty="0"/>
              <a:t>Volume des lots de réemploi anecdotique sur le coût total (1.2% à 1.6%)</a:t>
            </a:r>
          </a:p>
          <a:p>
            <a:pPr lvl="1"/>
            <a:r>
              <a:rPr lang="fr-FR" dirty="0"/>
              <a:t>Matériel hors garantie –&gt; sous-utilisation</a:t>
            </a:r>
          </a:p>
          <a:p>
            <a:pPr lvl="1"/>
            <a:r>
              <a:rPr lang="fr-FR" dirty="0"/>
              <a:t>Honoraires supplémentaires « offerts » par les architectes</a:t>
            </a:r>
          </a:p>
          <a:p>
            <a:pPr lvl="1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E64DE5C-DC0B-5566-F543-90A101EDEF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850" y="4054488"/>
            <a:ext cx="2158164" cy="212454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B16C023-89D9-BA36-AD02-71CC320CC9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84" y="4054488"/>
            <a:ext cx="1945457" cy="182368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150554E-E6C5-CEBD-EC38-567C7A9F3289}"/>
              </a:ext>
            </a:extLst>
          </p:cNvPr>
          <p:cNvSpPr txBox="1"/>
          <p:nvPr/>
        </p:nvSpPr>
        <p:spPr>
          <a:xfrm>
            <a:off x="319097" y="3646321"/>
            <a:ext cx="10326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Stade des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Arbères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3A8A766-82DD-CDB1-ED7E-1B1ECFA2DBDC}"/>
              </a:ext>
            </a:extLst>
          </p:cNvPr>
          <p:cNvSpPr txBox="1"/>
          <p:nvPr/>
        </p:nvSpPr>
        <p:spPr>
          <a:xfrm>
            <a:off x="1202744" y="3946842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+7%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C2DF4E8-D6BA-03C5-57A8-6F3A3B458DE9}"/>
              </a:ext>
            </a:extLst>
          </p:cNvPr>
          <p:cNvSpPr txBox="1"/>
          <p:nvPr/>
        </p:nvSpPr>
        <p:spPr>
          <a:xfrm>
            <a:off x="2329753" y="3665817"/>
            <a:ext cx="1197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Centre formation FVE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5DB051F-63B3-5F23-704F-53777E44F9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192" y="4029988"/>
            <a:ext cx="1945456" cy="197561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2653365-613C-AA31-7119-77B67A11D31B}"/>
              </a:ext>
            </a:extLst>
          </p:cNvPr>
          <p:cNvSpPr txBox="1"/>
          <p:nvPr/>
        </p:nvSpPr>
        <p:spPr>
          <a:xfrm>
            <a:off x="4767286" y="3686584"/>
            <a:ext cx="9268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Habitat collectif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25B3AC9-31D8-4AAA-B034-8DA389F8D76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465" y="4059650"/>
            <a:ext cx="1829620" cy="1673606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E7292A0A-D34D-73DA-93F9-BBE7F81B7C04}"/>
              </a:ext>
            </a:extLst>
          </p:cNvPr>
          <p:cNvSpPr txBox="1"/>
          <p:nvPr/>
        </p:nvSpPr>
        <p:spPr>
          <a:xfrm>
            <a:off x="7000465" y="3710472"/>
            <a:ext cx="10278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Maison </a:t>
            </a:r>
            <a:r>
              <a:rPr lang="fr-FR" sz="9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Vaudagne</a:t>
            </a:r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6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1F113-43DC-01E4-0C36-21B65744E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OGO_hepia_grand">
            <a:extLst>
              <a:ext uri="{FF2B5EF4-FFF2-40B4-BE49-F238E27FC236}">
                <a16:creationId xmlns:a16="http://schemas.microsoft.com/office/drawing/2014/main" id="{3200AB42-2D01-1D1B-4B9D-5E636E62D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1905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7" descr="Logo_HES-SO.jpg">
            <a:extLst>
              <a:ext uri="{FF2B5EF4-FFF2-40B4-BE49-F238E27FC236}">
                <a16:creationId xmlns:a16="http://schemas.microsoft.com/office/drawing/2014/main" id="{3F3103AA-95BC-4673-014E-1A617AE801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5" y="214313"/>
            <a:ext cx="9683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F8E9FF99-0577-92C9-0A1C-9DDFEFE4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7920880" cy="484163"/>
          </a:xfrm>
        </p:spPr>
        <p:txBody>
          <a:bodyPr/>
          <a:lstStyle/>
          <a:p>
            <a:r>
              <a:rPr lang="fr-FR" sz="1000"/>
              <a:t>© Lionel Rinquet arch. EPF SIA, prof. HES associé, Séminaire HES-SO - Construction Valais,  01.052025</a:t>
            </a:r>
            <a:endParaRPr lang="fr-CH" sz="1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C03E1EA-358C-94C4-4070-35627FC70325}"/>
              </a:ext>
            </a:extLst>
          </p:cNvPr>
          <p:cNvSpPr txBox="1"/>
          <p:nvPr/>
        </p:nvSpPr>
        <p:spPr>
          <a:xfrm>
            <a:off x="683568" y="3018940"/>
            <a:ext cx="776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« Le réemploi ? Tout le monde en parle, personne ne le fait »</a:t>
            </a:r>
          </a:p>
        </p:txBody>
      </p:sp>
    </p:spTree>
    <p:extLst>
      <p:ext uri="{BB962C8B-B14F-4D97-AF65-F5344CB8AC3E}">
        <p14:creationId xmlns:p14="http://schemas.microsoft.com/office/powerpoint/2010/main" val="110462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D4CC4-D548-4F27-82CF-85E611EAB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OGO_hepia_grand">
            <a:extLst>
              <a:ext uri="{FF2B5EF4-FFF2-40B4-BE49-F238E27FC236}">
                <a16:creationId xmlns:a16="http://schemas.microsoft.com/office/drawing/2014/main" id="{F1665343-5944-3C7E-B013-BB017C55A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1905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7" descr="Logo_HES-SO.jpg">
            <a:extLst>
              <a:ext uri="{FF2B5EF4-FFF2-40B4-BE49-F238E27FC236}">
                <a16:creationId xmlns:a16="http://schemas.microsoft.com/office/drawing/2014/main" id="{D5D89FEB-AA6E-1B51-B84D-E1343E6EC4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5" y="214313"/>
            <a:ext cx="9683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48E60A9A-7A88-A915-7D70-A110CD50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7920880" cy="484163"/>
          </a:xfrm>
        </p:spPr>
        <p:txBody>
          <a:bodyPr/>
          <a:lstStyle/>
          <a:p>
            <a:r>
              <a:rPr lang="fr-FR" sz="1000"/>
              <a:t>© Lionel Rinquet arch. EPF SIA, prof. HES associé, Séminaire HES-SO - Construction Valais,  01.052025</a:t>
            </a:r>
            <a:endParaRPr lang="fr-CH" sz="1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0357543-FB23-4DC9-EEDC-FD5C85F81F92}"/>
              </a:ext>
            </a:extLst>
          </p:cNvPr>
          <p:cNvSpPr txBox="1"/>
          <p:nvPr/>
        </p:nvSpPr>
        <p:spPr>
          <a:xfrm>
            <a:off x="4932040" y="788143"/>
            <a:ext cx="3951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Fiches cas d’étude disponibles sur :</a:t>
            </a:r>
          </a:p>
          <a:p>
            <a:endParaRPr lang="fr-FR" dirty="0"/>
          </a:p>
          <a:p>
            <a:r>
              <a:rPr lang="fr-FR" dirty="0">
                <a:hlinkClick r:id="rId5"/>
              </a:rPr>
              <a:t>https://www.hesge.ch/hepia/recherche-developpement/projets-recherche/remco</a:t>
            </a:r>
            <a:endParaRPr lang="fr-FR" dirty="0"/>
          </a:p>
          <a:p>
            <a:endParaRPr lang="fr-FR" dirty="0"/>
          </a:p>
          <a:p>
            <a:r>
              <a:rPr lang="fr-FR" dirty="0"/>
              <a:t>Publication (brochure) prévue courant 2025</a:t>
            </a:r>
          </a:p>
        </p:txBody>
      </p:sp>
      <p:pic>
        <p:nvPicPr>
          <p:cNvPr id="4" name="Image 3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7DF50037-9B12-85CC-0947-FCC897BF8F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923" y="833677"/>
            <a:ext cx="3868440" cy="54743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30444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63BA7-BD12-993D-7FCE-2FB9164DD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OGO_hepia_grand">
            <a:extLst>
              <a:ext uri="{FF2B5EF4-FFF2-40B4-BE49-F238E27FC236}">
                <a16:creationId xmlns:a16="http://schemas.microsoft.com/office/drawing/2014/main" id="{E9BEA574-9512-F6D3-767F-E2AD6ED94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1905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7" descr="Logo_HES-SO.jpg">
            <a:extLst>
              <a:ext uri="{FF2B5EF4-FFF2-40B4-BE49-F238E27FC236}">
                <a16:creationId xmlns:a16="http://schemas.microsoft.com/office/drawing/2014/main" id="{9B16622F-992C-54AE-C74D-0124BC5531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5" y="214313"/>
            <a:ext cx="9683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219AC299-AEE7-66F9-8350-16DFF55E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7920880" cy="484163"/>
          </a:xfrm>
        </p:spPr>
        <p:txBody>
          <a:bodyPr/>
          <a:lstStyle/>
          <a:p>
            <a:r>
              <a:rPr lang="fr-FR" sz="1000"/>
              <a:t>© Lionel Rinquet arch. EPF SIA, prof. HES associé, Séminaire HES-SO - Construction Valais,  01.052025</a:t>
            </a:r>
            <a:endParaRPr lang="fr-CH" sz="1000" dirty="0"/>
          </a:p>
        </p:txBody>
      </p:sp>
      <p:pic>
        <p:nvPicPr>
          <p:cNvPr id="6" name="Image 5" descr="Une image contenant texte, capture d’écran, lettre, journal&#10;&#10;Description générée automatiquement">
            <a:extLst>
              <a:ext uri="{FF2B5EF4-FFF2-40B4-BE49-F238E27FC236}">
                <a16:creationId xmlns:a16="http://schemas.microsoft.com/office/drawing/2014/main" id="{D7BD71C8-CF2F-10B7-0592-75F468DE88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60" y="890447"/>
            <a:ext cx="3868440" cy="54743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Image 4" descr="Une image contenant texte, journal, capture d’écran&#10;&#10;Description générée automatiquement">
            <a:extLst>
              <a:ext uri="{FF2B5EF4-FFF2-40B4-BE49-F238E27FC236}">
                <a16:creationId xmlns:a16="http://schemas.microsoft.com/office/drawing/2014/main" id="{AC11A660-6A0F-BB0A-49C0-E08CD91D4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475" y="890446"/>
            <a:ext cx="3868440" cy="54743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5673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47023-B971-2A87-38FF-0CB9EFCEC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OGO_hepia_grand">
            <a:extLst>
              <a:ext uri="{FF2B5EF4-FFF2-40B4-BE49-F238E27FC236}">
                <a16:creationId xmlns:a16="http://schemas.microsoft.com/office/drawing/2014/main" id="{C4BD1790-DD48-7D2B-1652-43BDF94DA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1905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7" descr="Logo_HES-SO.jpg">
            <a:extLst>
              <a:ext uri="{FF2B5EF4-FFF2-40B4-BE49-F238E27FC236}">
                <a16:creationId xmlns:a16="http://schemas.microsoft.com/office/drawing/2014/main" id="{3C551B17-8C18-20E0-27B0-361F6CAB0D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5" y="214313"/>
            <a:ext cx="9683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0A0531C1-7BE8-38A1-691B-174EBEF84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7920880" cy="484163"/>
          </a:xfrm>
        </p:spPr>
        <p:txBody>
          <a:bodyPr/>
          <a:lstStyle/>
          <a:p>
            <a:r>
              <a:rPr lang="fr-FR" sz="1000"/>
              <a:t>© Lionel Rinquet arch. EPF SIA, prof. HES associé, Séminaire HES-SO - Construction Valais,  01.052025</a:t>
            </a:r>
            <a:endParaRPr lang="fr-CH" sz="1000" dirty="0"/>
          </a:p>
        </p:txBody>
      </p:sp>
      <p:pic>
        <p:nvPicPr>
          <p:cNvPr id="5" name="Image 4" descr="Une image contenant texte, capture d’écran, lettre, document&#10;&#10;Description générée automatiquement">
            <a:extLst>
              <a:ext uri="{FF2B5EF4-FFF2-40B4-BE49-F238E27FC236}">
                <a16:creationId xmlns:a16="http://schemas.microsoft.com/office/drawing/2014/main" id="{15FB1287-6D06-36B7-CC6D-8CB668CC7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185" y="833676"/>
            <a:ext cx="3868440" cy="54743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0933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3E777-E7FD-45E3-E5F9-7B1B4D33D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OGO_hepia_grand">
            <a:extLst>
              <a:ext uri="{FF2B5EF4-FFF2-40B4-BE49-F238E27FC236}">
                <a16:creationId xmlns:a16="http://schemas.microsoft.com/office/drawing/2014/main" id="{7B0C499B-AEFE-5917-95C5-E7C78BCD0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1905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7" descr="Logo_HES-SO.jpg">
            <a:extLst>
              <a:ext uri="{FF2B5EF4-FFF2-40B4-BE49-F238E27FC236}">
                <a16:creationId xmlns:a16="http://schemas.microsoft.com/office/drawing/2014/main" id="{656BAD5E-B806-A1BA-5F89-E36E4122C9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5" y="214313"/>
            <a:ext cx="9683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7DCC64A3-D731-C83F-95B1-43EC5B5E2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7920880" cy="484163"/>
          </a:xfrm>
        </p:spPr>
        <p:txBody>
          <a:bodyPr/>
          <a:lstStyle/>
          <a:p>
            <a:r>
              <a:rPr lang="fr-FR" sz="1000"/>
              <a:t>© Lionel Rinquet arch. EPF SIA, prof. HES associé, Séminaire HES-SO - Construction Valais,  01.052025</a:t>
            </a:r>
            <a:endParaRPr lang="fr-CH" sz="1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FE08B6C-13DD-5943-E786-8D15751D06D6}"/>
              </a:ext>
            </a:extLst>
          </p:cNvPr>
          <p:cNvSpPr txBox="1"/>
          <p:nvPr/>
        </p:nvSpPr>
        <p:spPr>
          <a:xfrm>
            <a:off x="827584" y="1268760"/>
            <a:ext cx="4896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Enjeux </a:t>
            </a:r>
          </a:p>
          <a:p>
            <a:endParaRPr lang="fr-FR" dirty="0"/>
          </a:p>
          <a:p>
            <a:r>
              <a:rPr lang="fr-FR" dirty="0"/>
              <a:t>Peur de l’inconnu</a:t>
            </a:r>
          </a:p>
          <a:p>
            <a:r>
              <a:rPr lang="fr-FR" dirty="0"/>
              <a:t>Disponibilité de la matière </a:t>
            </a:r>
          </a:p>
          <a:p>
            <a:r>
              <a:rPr lang="fr-FR" dirty="0"/>
              <a:t>Disponibilité des compétences</a:t>
            </a:r>
          </a:p>
          <a:p>
            <a:r>
              <a:rPr lang="fr-FR" dirty="0"/>
              <a:t>Coûts, chiffrage et garanties</a:t>
            </a:r>
          </a:p>
          <a:p>
            <a:r>
              <a:rPr lang="fr-FR" dirty="0"/>
              <a:t>Langage commun</a:t>
            </a:r>
          </a:p>
          <a:p>
            <a:r>
              <a:rPr lang="fr-FR" dirty="0"/>
              <a:t>Phasage du projet</a:t>
            </a:r>
          </a:p>
          <a:p>
            <a:r>
              <a:rPr lang="fr-FR" dirty="0"/>
              <a:t>Esthétique</a:t>
            </a:r>
          </a:p>
          <a:p>
            <a:r>
              <a:rPr lang="fr-FR" dirty="0"/>
              <a:t>Effet rebond et « Douce illusion »</a:t>
            </a: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BE44CD2-47B2-E0AB-CDE0-732FE19E58D8}"/>
              </a:ext>
            </a:extLst>
          </p:cNvPr>
          <p:cNvSpPr txBox="1"/>
          <p:nvPr/>
        </p:nvSpPr>
        <p:spPr>
          <a:xfrm>
            <a:off x="4788024" y="1863706"/>
            <a:ext cx="46440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Simplicité du concept</a:t>
            </a:r>
          </a:p>
          <a:p>
            <a:r>
              <a:rPr lang="fr-FR" dirty="0"/>
              <a:t>Impact environnemental positif avéré</a:t>
            </a:r>
          </a:p>
          <a:p>
            <a:r>
              <a:rPr lang="fr-FR" dirty="0"/>
              <a:t>Image positive</a:t>
            </a:r>
          </a:p>
          <a:p>
            <a:r>
              <a:rPr lang="fr-FR" dirty="0"/>
              <a:t>Acteurs motivés (nouvelle frontière)</a:t>
            </a:r>
          </a:p>
          <a:p>
            <a:r>
              <a:rPr lang="fr-FR" dirty="0"/>
              <a:t>Réservoir de projets exemplaires</a:t>
            </a:r>
          </a:p>
          <a:p>
            <a:r>
              <a:rPr lang="fr-FR" dirty="0"/>
              <a:t>Courbe d’apprentissage </a:t>
            </a:r>
          </a:p>
          <a:p>
            <a:r>
              <a:rPr lang="fr-FR" dirty="0"/>
              <a:t>Impulsion réglementaire </a:t>
            </a:r>
          </a:p>
          <a:p>
            <a:r>
              <a:rPr lang="fr-FR" dirty="0"/>
              <a:t>Ouverture de mines urbaines (PAV, etc.)</a:t>
            </a:r>
          </a:p>
          <a:p>
            <a:endParaRPr lang="fr-FR" dirty="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5F4925E9-16F2-6590-8C94-F27347D32FA2}"/>
              </a:ext>
            </a:extLst>
          </p:cNvPr>
          <p:cNvCxnSpPr/>
          <p:nvPr/>
        </p:nvCxnSpPr>
        <p:spPr>
          <a:xfrm flipV="1">
            <a:off x="7110028" y="3356992"/>
            <a:ext cx="144016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038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1CCE8-F0C7-C881-D97D-3EBA0F03F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OGO_hepia_grand">
            <a:extLst>
              <a:ext uri="{FF2B5EF4-FFF2-40B4-BE49-F238E27FC236}">
                <a16:creationId xmlns:a16="http://schemas.microsoft.com/office/drawing/2014/main" id="{0E43C8F7-03A2-E647-2BB7-8942A800F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1905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7" descr="Logo_HES-SO.jpg">
            <a:extLst>
              <a:ext uri="{FF2B5EF4-FFF2-40B4-BE49-F238E27FC236}">
                <a16:creationId xmlns:a16="http://schemas.microsoft.com/office/drawing/2014/main" id="{6E3C6782-3DB4-3D1F-A154-5B6E3E07E8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5" y="214313"/>
            <a:ext cx="9683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D2DA4DD2-54E5-8468-BA78-BC8C5684B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7920880" cy="484163"/>
          </a:xfrm>
        </p:spPr>
        <p:txBody>
          <a:bodyPr/>
          <a:lstStyle/>
          <a:p>
            <a:r>
              <a:rPr lang="fr-FR" sz="1000"/>
              <a:t>© Lionel Rinquet arch. EPF SIA, prof. HES associé, Séminaire HES-SO - Construction Valais,  01.052025</a:t>
            </a:r>
            <a:endParaRPr lang="fr-CH" sz="1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8A00DB1-807D-777E-E4F3-DAD121323349}"/>
              </a:ext>
            </a:extLst>
          </p:cNvPr>
          <p:cNvSpPr txBox="1"/>
          <p:nvPr/>
        </p:nvSpPr>
        <p:spPr>
          <a:xfrm>
            <a:off x="746563" y="2651841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« Le réemploi ? Tout le monde en parle, pour l’instant pas grand monde ne le fait, quand on le fait c’est comme on peut et à petites doses, mais ça avance... »</a:t>
            </a:r>
          </a:p>
        </p:txBody>
      </p:sp>
    </p:spTree>
    <p:extLst>
      <p:ext uri="{BB962C8B-B14F-4D97-AF65-F5344CB8AC3E}">
        <p14:creationId xmlns:p14="http://schemas.microsoft.com/office/powerpoint/2010/main" val="1049471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157E3-BD0D-8863-7FFF-61883C184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OGO_hepia_grand">
            <a:extLst>
              <a:ext uri="{FF2B5EF4-FFF2-40B4-BE49-F238E27FC236}">
                <a16:creationId xmlns:a16="http://schemas.microsoft.com/office/drawing/2014/main" id="{398F117D-2DC1-87E8-4958-417CE991F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1905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7" descr="Logo_HES-SO.jpg">
            <a:extLst>
              <a:ext uri="{FF2B5EF4-FFF2-40B4-BE49-F238E27FC236}">
                <a16:creationId xmlns:a16="http://schemas.microsoft.com/office/drawing/2014/main" id="{3F8923E1-6CCF-1219-47C5-1F4046CAE3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5" y="214313"/>
            <a:ext cx="9683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863DEBFF-FC29-FBB9-DD8A-F85837C2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7920880" cy="484163"/>
          </a:xfrm>
        </p:spPr>
        <p:txBody>
          <a:bodyPr/>
          <a:lstStyle/>
          <a:p>
            <a:r>
              <a:rPr lang="fr-FR" sz="1000"/>
              <a:t>© Lionel Rinquet arch. EPF SIA, prof. HES associé, Séminaire HES-SO - Construction Valais,  01.052025</a:t>
            </a:r>
            <a:endParaRPr lang="fr-CH" sz="1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EDF1C7-E8C6-B411-10E4-6DF8B0F8430A}"/>
              </a:ext>
            </a:extLst>
          </p:cNvPr>
          <p:cNvSpPr txBox="1"/>
          <p:nvPr/>
        </p:nvSpPr>
        <p:spPr>
          <a:xfrm>
            <a:off x="2519772" y="2060848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Contact :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Lionel Rinquet Arch. EPF SIA</a:t>
            </a:r>
          </a:p>
          <a:p>
            <a:pPr algn="ctr"/>
            <a:r>
              <a:rPr lang="fr-FR" dirty="0"/>
              <a:t>Prof. associé HES SO – HEPIA – Genève</a:t>
            </a:r>
          </a:p>
          <a:p>
            <a:pPr algn="ctr"/>
            <a:endParaRPr lang="fr-FR" dirty="0"/>
          </a:p>
          <a:p>
            <a:pPr algn="ctr"/>
            <a:r>
              <a:rPr lang="fr-FR" dirty="0" err="1"/>
              <a:t>lionel.rinquet@hesge.ch</a:t>
            </a:r>
            <a:endParaRPr lang="fr-FR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53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9784C-5CA6-955A-E9F7-C98723675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OGO_hepia_grand">
            <a:extLst>
              <a:ext uri="{FF2B5EF4-FFF2-40B4-BE49-F238E27FC236}">
                <a16:creationId xmlns:a16="http://schemas.microsoft.com/office/drawing/2014/main" id="{39A21B22-B007-A4DC-2334-ADAF4A1FB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1905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7" descr="Logo_HES-SO.jpg">
            <a:extLst>
              <a:ext uri="{FF2B5EF4-FFF2-40B4-BE49-F238E27FC236}">
                <a16:creationId xmlns:a16="http://schemas.microsoft.com/office/drawing/2014/main" id="{71B9429A-DDDC-6AE8-F267-9C34198A9A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5" y="214313"/>
            <a:ext cx="9683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D30E7470-A3E0-3D3B-DAB8-0F7E658A0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7920880" cy="484163"/>
          </a:xfrm>
        </p:spPr>
        <p:txBody>
          <a:bodyPr/>
          <a:lstStyle/>
          <a:p>
            <a:r>
              <a:rPr lang="fr-FR" sz="1000"/>
              <a:t>© Lionel Rinquet arch. EPF SIA, prof. HES associé, Séminaire HES-SO - Construction Valais,  01.052025</a:t>
            </a:r>
            <a:endParaRPr lang="fr-CH" sz="1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B41B444-FDC3-66F2-9F3C-A82EEDF3DA95}"/>
              </a:ext>
            </a:extLst>
          </p:cNvPr>
          <p:cNvSpPr txBox="1"/>
          <p:nvPr/>
        </p:nvSpPr>
        <p:spPr>
          <a:xfrm>
            <a:off x="672282" y="1355381"/>
            <a:ext cx="776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« Le réemploi ? Tout le monde en parle, personne ne le fait »</a:t>
            </a:r>
          </a:p>
        </p:txBody>
      </p:sp>
      <p:sp>
        <p:nvSpPr>
          <p:cNvPr id="12" name="Virage 11">
            <a:extLst>
              <a:ext uri="{FF2B5EF4-FFF2-40B4-BE49-F238E27FC236}">
                <a16:creationId xmlns:a16="http://schemas.microsoft.com/office/drawing/2014/main" id="{5D035C2D-DFE5-81D1-2078-020C6ECF92CC}"/>
              </a:ext>
            </a:extLst>
          </p:cNvPr>
          <p:cNvSpPr/>
          <p:nvPr/>
        </p:nvSpPr>
        <p:spPr>
          <a:xfrm flipV="1">
            <a:off x="1274309" y="2137700"/>
            <a:ext cx="648072" cy="648072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BC161B5-5BA2-4783-9AEC-A69FE36F206B}"/>
              </a:ext>
            </a:extLst>
          </p:cNvPr>
          <p:cNvSpPr txBox="1"/>
          <p:nvPr/>
        </p:nvSpPr>
        <p:spPr>
          <a:xfrm>
            <a:off x="2040434" y="2413823"/>
            <a:ext cx="548829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REMCO </a:t>
            </a:r>
            <a:r>
              <a:rPr lang="fr-FR" sz="1600" dirty="0"/>
              <a:t>– HES SO</a:t>
            </a:r>
          </a:p>
          <a:p>
            <a:r>
              <a:rPr lang="fr-FR" sz="1600" dirty="0"/>
              <a:t>HEPIA (L. Rinquet, B. Séraphin, G. Fowler)</a:t>
            </a:r>
          </a:p>
          <a:p>
            <a:r>
              <a:rPr lang="fr-FR" sz="1600" dirty="0"/>
              <a:t>HEIG-VD (S. </a:t>
            </a:r>
            <a:r>
              <a:rPr lang="fr-FR" sz="1600" dirty="0" err="1"/>
              <a:t>Citherlet</a:t>
            </a:r>
            <a:r>
              <a:rPr lang="fr-FR" sz="1600" dirty="0"/>
              <a:t>, M. Frossard)</a:t>
            </a:r>
          </a:p>
          <a:p>
            <a:r>
              <a:rPr lang="fr-FR" sz="1600" dirty="0"/>
              <a:t>SIG, SOREVA, </a:t>
            </a:r>
            <a:r>
              <a:rPr lang="fr-FR" sz="1600" dirty="0" err="1"/>
              <a:t>Materiuum</a:t>
            </a:r>
            <a:endParaRPr lang="fr-FR" sz="1600" dirty="0"/>
          </a:p>
          <a:p>
            <a:r>
              <a:rPr lang="fr-FR" sz="1600" dirty="0"/>
              <a:t>Etats des lieux sur les pratiques de réemploi en Suisse Romande</a:t>
            </a:r>
          </a:p>
          <a:p>
            <a:r>
              <a:rPr lang="fr-FR" sz="1600" dirty="0"/>
              <a:t>(2023-24)</a:t>
            </a:r>
          </a:p>
        </p:txBody>
      </p:sp>
      <p:sp>
        <p:nvSpPr>
          <p:cNvPr id="14" name="Virage 13">
            <a:extLst>
              <a:ext uri="{FF2B5EF4-FFF2-40B4-BE49-F238E27FC236}">
                <a16:creationId xmlns:a16="http://schemas.microsoft.com/office/drawing/2014/main" id="{DAAC5EB2-783B-EAF1-EB7C-3AC578524D6B}"/>
              </a:ext>
            </a:extLst>
          </p:cNvPr>
          <p:cNvSpPr/>
          <p:nvPr/>
        </p:nvSpPr>
        <p:spPr>
          <a:xfrm flipV="1">
            <a:off x="1274309" y="3881011"/>
            <a:ext cx="648072" cy="648072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F42B414-663B-04AC-5BD5-77EBB4042499}"/>
              </a:ext>
            </a:extLst>
          </p:cNvPr>
          <p:cNvSpPr txBox="1"/>
          <p:nvPr/>
        </p:nvSpPr>
        <p:spPr>
          <a:xfrm>
            <a:off x="2040434" y="4157134"/>
            <a:ext cx="51158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Mat-</a:t>
            </a:r>
            <a:r>
              <a:rPr lang="fr-FR" sz="2400" dirty="0" err="1"/>
              <a:t>loop</a:t>
            </a:r>
            <a:r>
              <a:rPr lang="fr-FR" sz="2400" dirty="0"/>
              <a:t> </a:t>
            </a:r>
            <a:r>
              <a:rPr lang="fr-FR" sz="1600" dirty="0"/>
              <a:t>- OFEN, SIG, FTI</a:t>
            </a:r>
          </a:p>
          <a:p>
            <a:r>
              <a:rPr lang="fr-FR" sz="1600" dirty="0"/>
              <a:t>HEPIA (L. Rinquet, B. Séraphin, L. Cardinale)</a:t>
            </a:r>
          </a:p>
          <a:p>
            <a:r>
              <a:rPr lang="fr-FR" sz="1600" dirty="0"/>
              <a:t>HEIG-VD (S. </a:t>
            </a:r>
            <a:r>
              <a:rPr lang="fr-FR" sz="1600" dirty="0" err="1"/>
              <a:t>Lasvaux</a:t>
            </a:r>
            <a:r>
              <a:rPr lang="fr-FR" sz="1600" dirty="0"/>
              <a:t>, M. Frossard)</a:t>
            </a:r>
          </a:p>
          <a:p>
            <a:r>
              <a:rPr lang="fr-FR" sz="1600" dirty="0"/>
              <a:t>SIG, </a:t>
            </a:r>
            <a:r>
              <a:rPr lang="fr-FR" sz="1600" dirty="0" err="1"/>
              <a:t>Materiuum</a:t>
            </a:r>
            <a:r>
              <a:rPr lang="fr-FR" sz="1600" dirty="0"/>
              <a:t>, FTI </a:t>
            </a:r>
          </a:p>
          <a:p>
            <a:r>
              <a:rPr lang="fr-FR" sz="1600" dirty="0"/>
              <a:t>Perspectives et potentiel du réemploi à Genève (2023 – 25)</a:t>
            </a:r>
          </a:p>
        </p:txBody>
      </p:sp>
    </p:spTree>
    <p:extLst>
      <p:ext uri="{BB962C8B-B14F-4D97-AF65-F5344CB8AC3E}">
        <p14:creationId xmlns:p14="http://schemas.microsoft.com/office/powerpoint/2010/main" val="4232511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4CF40-5750-B296-D691-5F83B2A1A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OGO_hepia_grand">
            <a:extLst>
              <a:ext uri="{FF2B5EF4-FFF2-40B4-BE49-F238E27FC236}">
                <a16:creationId xmlns:a16="http://schemas.microsoft.com/office/drawing/2014/main" id="{080EDFF3-977F-2D6D-BD7E-8D8C0BE56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1905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7" descr="Logo_HES-SO.jpg">
            <a:extLst>
              <a:ext uri="{FF2B5EF4-FFF2-40B4-BE49-F238E27FC236}">
                <a16:creationId xmlns:a16="http://schemas.microsoft.com/office/drawing/2014/main" id="{655936A7-5C82-5C6D-21DC-DF9DD7F30C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5" y="214313"/>
            <a:ext cx="9683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5773E8E0-2334-54F8-DADC-FE8187799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7920880" cy="484163"/>
          </a:xfrm>
        </p:spPr>
        <p:txBody>
          <a:bodyPr/>
          <a:lstStyle/>
          <a:p>
            <a:r>
              <a:rPr lang="fr-FR" sz="1000"/>
              <a:t>© Lionel Rinquet arch. EPF SIA, prof. HES associé, Séminaire HES-SO - Construction Valais,  01.052025</a:t>
            </a:r>
            <a:endParaRPr lang="fr-CH" sz="1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F435D93-F99B-DB72-D683-446FF234DC57}"/>
              </a:ext>
            </a:extLst>
          </p:cNvPr>
          <p:cNvSpPr txBox="1"/>
          <p:nvPr/>
        </p:nvSpPr>
        <p:spPr>
          <a:xfrm>
            <a:off x="683568" y="3018940"/>
            <a:ext cx="7762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« Le réemploi ? Tout le monde en parle, personne ne le fait »</a:t>
            </a:r>
          </a:p>
        </p:txBody>
      </p:sp>
    </p:spTree>
    <p:extLst>
      <p:ext uri="{BB962C8B-B14F-4D97-AF65-F5344CB8AC3E}">
        <p14:creationId xmlns:p14="http://schemas.microsoft.com/office/powerpoint/2010/main" val="356517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932009-AC0F-335D-7774-D12ADB4D0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texte, noir et blanc&#10;&#10;Description générée automatiquement">
            <a:extLst>
              <a:ext uri="{FF2B5EF4-FFF2-40B4-BE49-F238E27FC236}">
                <a16:creationId xmlns:a16="http://schemas.microsoft.com/office/drawing/2014/main" id="{76967B09-EF24-5C7E-5ED2-62596DC6C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C07A0B5-42A4-3B00-FC9E-B8D33230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Lionel Rinquet arch. EPF SIA, prof. HES associé, Séminaire HES-SO - Construction Valais,  01.052025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8621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59F0E5-D983-49D8-6F10-51CD7F467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noir et blanc, plein air&#10;&#10;Description générée automatiquement">
            <a:extLst>
              <a:ext uri="{FF2B5EF4-FFF2-40B4-BE49-F238E27FC236}">
                <a16:creationId xmlns:a16="http://schemas.microsoft.com/office/drawing/2014/main" id="{E7B2F5B9-9906-69EB-161E-736D472E5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89B7C8E8-CB15-AA1F-9BA1-20A97ACE0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Lionel Rinquet arch. EPF SIA, prof. HES associé, Séminaire HES-SO - Construction Valais,  01.052025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578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98B4EB-9C8F-CA9C-A80E-00DCEE45A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cercle, Police&#10;&#10;Description générée automatiquement">
            <a:extLst>
              <a:ext uri="{FF2B5EF4-FFF2-40B4-BE49-F238E27FC236}">
                <a16:creationId xmlns:a16="http://schemas.microsoft.com/office/drawing/2014/main" id="{ECB16E8B-4C77-A443-AB93-6621AF0EB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F06277D-7C7D-26F3-4D79-53DCA01DA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Lionel Rinquet arch. EPF SIA, prof. HES associé, Séminaire HES-SO - Construction Valais,  01.052025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578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2FD763-0D52-CA4B-1686-284202C6F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1D1177A3-35A4-C8A1-24B3-D6B1CC8B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EB4267E-4A59-9CA8-F975-6E70077B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Lionel Rinquet arch. EPF SIA, prof. HES associé, Séminaire HES-SO - Construction Valais,  01.052025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3049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D4982-2E0E-5398-05D1-AD1CA2D4D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OGO_hepia_grand">
            <a:extLst>
              <a:ext uri="{FF2B5EF4-FFF2-40B4-BE49-F238E27FC236}">
                <a16:creationId xmlns:a16="http://schemas.microsoft.com/office/drawing/2014/main" id="{F3857DC2-7517-9AA6-4A93-5F8810CEB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1905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17" descr="Logo_HES-SO.jpg">
            <a:extLst>
              <a:ext uri="{FF2B5EF4-FFF2-40B4-BE49-F238E27FC236}">
                <a16:creationId xmlns:a16="http://schemas.microsoft.com/office/drawing/2014/main" id="{07CA9B01-B9EC-9D55-D55B-8F420C6B1B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275" y="214313"/>
            <a:ext cx="96837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E724C5C9-5B87-5CAE-DC17-6349D7A2C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68" y="6237312"/>
            <a:ext cx="7920880" cy="484163"/>
          </a:xfrm>
        </p:spPr>
        <p:txBody>
          <a:bodyPr/>
          <a:lstStyle/>
          <a:p>
            <a:r>
              <a:rPr lang="fr-FR" sz="1000" dirty="0"/>
              <a:t>© Lionel Rinquet arch. EPF SIA, prof. HES associé, Séminaire HES-SO - Construction Valais,  01.052025</a:t>
            </a:r>
            <a:endParaRPr lang="fr-CH" sz="1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463476D-7163-0D72-268A-346440C933EE}"/>
              </a:ext>
            </a:extLst>
          </p:cNvPr>
          <p:cNvSpPr txBox="1"/>
          <p:nvPr/>
        </p:nvSpPr>
        <p:spPr>
          <a:xfrm>
            <a:off x="1913581" y="2491003"/>
            <a:ext cx="5460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MERCI A </a:t>
            </a:r>
            <a:r>
              <a:rPr lang="fr-FR" sz="2400" b="1" dirty="0"/>
              <a:t>CORENTIN FIVET </a:t>
            </a:r>
            <a:r>
              <a:rPr lang="fr-FR" sz="2400" dirty="0"/>
              <a:t>du SXL de l’EPFL</a:t>
            </a:r>
          </a:p>
          <a:p>
            <a:endParaRPr lang="fr-FR" sz="2400" dirty="0"/>
          </a:p>
        </p:txBody>
      </p:sp>
      <p:pic>
        <p:nvPicPr>
          <p:cNvPr id="1026" name="Picture 2" descr="Corentin Fivet - Transition Workshop">
            <a:extLst>
              <a:ext uri="{FF2B5EF4-FFF2-40B4-BE49-F238E27FC236}">
                <a16:creationId xmlns:a16="http://schemas.microsoft.com/office/drawing/2014/main" id="{9C7E5B1C-C3B6-1742-88CF-4B9F9AC83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321297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8455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15465</TotalTime>
  <Words>1286</Words>
  <Application>Microsoft Macintosh PowerPoint</Application>
  <PresentationFormat>Affichage à l'écran (4:3)</PresentationFormat>
  <Paragraphs>186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Aptos</vt:lpstr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Felix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liri</dc:creator>
  <cp:lastModifiedBy>Rinquet Lionel</cp:lastModifiedBy>
  <cp:revision>330</cp:revision>
  <cp:lastPrinted>2016-02-19T09:02:49Z</cp:lastPrinted>
  <dcterms:created xsi:type="dcterms:W3CDTF">2016-02-17T13:39:56Z</dcterms:created>
  <dcterms:modified xsi:type="dcterms:W3CDTF">2025-04-28T06:59:16Z</dcterms:modified>
</cp:coreProperties>
</file>