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58" r:id="rId5"/>
    <p:sldId id="260" r:id="rId6"/>
    <p:sldId id="259" r:id="rId7"/>
    <p:sldId id="263" r:id="rId8"/>
    <p:sldId id="266" r:id="rId9"/>
    <p:sldId id="269" r:id="rId10"/>
    <p:sldId id="267" r:id="rId11"/>
    <p:sldId id="261" r:id="rId12"/>
    <p:sldId id="27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3526A5A-C8A7-45D3-9B04-CF66231901A6}">
          <p14:sldIdLst>
            <p14:sldId id="256"/>
            <p14:sldId id="257"/>
          </p14:sldIdLst>
        </p14:section>
        <p14:section name="Section sans titre" id="{A8525B29-554B-4CF1-BD41-7592F17CCEFD}">
          <p14:sldIdLst>
            <p14:sldId id="262"/>
            <p14:sldId id="258"/>
            <p14:sldId id="260"/>
            <p14:sldId id="259"/>
            <p14:sldId id="263"/>
            <p14:sldId id="266"/>
            <p14:sldId id="269"/>
            <p14:sldId id="267"/>
            <p14:sldId id="261"/>
            <p14:sldId id="270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6787A-1FB1-47D7-ACC3-91FA878664FA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8BAD24-1A80-4032-B298-367045298BB9}">
      <dgm:prSet/>
      <dgm:spPr/>
      <dgm:t>
        <a:bodyPr/>
        <a:lstStyle/>
        <a:p>
          <a:pPr rtl="0"/>
          <a:r>
            <a:rPr lang="fr-FR" dirty="0">
              <a:latin typeface="+mn-lt"/>
            </a:rPr>
            <a:t>1. Coûts de confection de toiture</a:t>
          </a:r>
        </a:p>
      </dgm:t>
    </dgm:pt>
    <dgm:pt modelId="{3246F868-0939-4F47-87DE-8407DDAB7F5D}" type="parTrans" cxnId="{E65F2079-CB98-41B8-8A27-4A2F522B1E4D}">
      <dgm:prSet/>
      <dgm:spPr/>
      <dgm:t>
        <a:bodyPr/>
        <a:lstStyle/>
        <a:p>
          <a:endParaRPr lang="en-US"/>
        </a:p>
      </dgm:t>
    </dgm:pt>
    <dgm:pt modelId="{8F2A77D9-7215-42A2-8421-7E6D9CF71B8E}" type="sibTrans" cxnId="{E65F2079-CB98-41B8-8A27-4A2F522B1E4D}">
      <dgm:prSet/>
      <dgm:spPr/>
      <dgm:t>
        <a:bodyPr/>
        <a:lstStyle/>
        <a:p>
          <a:endParaRPr lang="en-US"/>
        </a:p>
      </dgm:t>
    </dgm:pt>
    <dgm:pt modelId="{F639E563-2160-44D7-8D6E-6E25EA6EF657}">
      <dgm:prSet/>
      <dgm:spPr/>
      <dgm:t>
        <a:bodyPr/>
        <a:lstStyle/>
        <a:p>
          <a:r>
            <a:rPr lang="fr-FR" dirty="0">
              <a:latin typeface="+mn-lt"/>
            </a:rPr>
            <a:t>3. Coûts installation photovoltaïque intégrée</a:t>
          </a:r>
          <a:endParaRPr lang="en-US" dirty="0">
            <a:latin typeface="+mn-lt"/>
          </a:endParaRPr>
        </a:p>
      </dgm:t>
    </dgm:pt>
    <dgm:pt modelId="{FC3EA078-8960-4307-BD55-B0DE144DE0F9}" type="parTrans" cxnId="{A5DB9830-02AC-4972-B095-A7FD44367E55}">
      <dgm:prSet/>
      <dgm:spPr/>
      <dgm:t>
        <a:bodyPr/>
        <a:lstStyle/>
        <a:p>
          <a:endParaRPr lang="en-US"/>
        </a:p>
      </dgm:t>
    </dgm:pt>
    <dgm:pt modelId="{901AFB01-DE04-4632-8BEA-AC6D9C0D8276}" type="sibTrans" cxnId="{A5DB9830-02AC-4972-B095-A7FD44367E55}">
      <dgm:prSet/>
      <dgm:spPr/>
      <dgm:t>
        <a:bodyPr/>
        <a:lstStyle/>
        <a:p>
          <a:endParaRPr lang="en-US"/>
        </a:p>
      </dgm:t>
    </dgm:pt>
    <dgm:pt modelId="{70BDAF0D-8BB3-46FA-8D94-5F6272004BE3}">
      <dgm:prSet/>
      <dgm:spPr/>
      <dgm:t>
        <a:bodyPr/>
        <a:lstStyle/>
        <a:p>
          <a:pPr rtl="0"/>
          <a:r>
            <a:rPr lang="fr-FR" dirty="0">
              <a:latin typeface="+mn-lt"/>
            </a:rPr>
            <a:t>4. </a:t>
          </a:r>
          <a:r>
            <a:rPr lang="fr-FR" dirty="0">
              <a:latin typeface="+mn-lt"/>
              <a:ea typeface="Calibri"/>
              <a:cs typeface="Calibri"/>
            </a:rPr>
            <a:t>Subventions, aides et obligations</a:t>
          </a:r>
        </a:p>
      </dgm:t>
    </dgm:pt>
    <dgm:pt modelId="{13E20FE2-BC76-4682-A94E-FB902C520C2B}" type="parTrans" cxnId="{6B48F7D9-93A0-48E6-B83F-D63E71612F84}">
      <dgm:prSet/>
      <dgm:spPr/>
      <dgm:t>
        <a:bodyPr/>
        <a:lstStyle/>
        <a:p>
          <a:endParaRPr lang="en-US"/>
        </a:p>
      </dgm:t>
    </dgm:pt>
    <dgm:pt modelId="{86C1998F-EFC2-4331-9B1F-D17A09F37DC8}" type="sibTrans" cxnId="{6B48F7D9-93A0-48E6-B83F-D63E71612F84}">
      <dgm:prSet/>
      <dgm:spPr/>
      <dgm:t>
        <a:bodyPr/>
        <a:lstStyle/>
        <a:p>
          <a:endParaRPr lang="en-US"/>
        </a:p>
      </dgm:t>
    </dgm:pt>
    <dgm:pt modelId="{0B5AF800-CCEF-4F6B-9CCA-AE8B4DE4179C}">
      <dgm:prSet/>
      <dgm:spPr/>
      <dgm:t>
        <a:bodyPr/>
        <a:lstStyle/>
        <a:p>
          <a:pPr rtl="0"/>
          <a:r>
            <a:rPr lang="fr-FR" dirty="0">
              <a:latin typeface="+mn-lt"/>
            </a:rPr>
            <a:t>7. Avantages</a:t>
          </a:r>
        </a:p>
      </dgm:t>
    </dgm:pt>
    <dgm:pt modelId="{7225C5B7-C5E6-4D65-B420-79C6C5747D98}" type="parTrans" cxnId="{BB2421A7-BECA-4895-A0ED-09FEB3045AC8}">
      <dgm:prSet/>
      <dgm:spPr/>
      <dgm:t>
        <a:bodyPr/>
        <a:lstStyle/>
        <a:p>
          <a:endParaRPr lang="en-US"/>
        </a:p>
      </dgm:t>
    </dgm:pt>
    <dgm:pt modelId="{C9E67BF5-F127-482B-A148-318872823508}" type="sibTrans" cxnId="{BB2421A7-BECA-4895-A0ED-09FEB3045AC8}">
      <dgm:prSet/>
      <dgm:spPr/>
      <dgm:t>
        <a:bodyPr/>
        <a:lstStyle/>
        <a:p>
          <a:endParaRPr lang="en-US"/>
        </a:p>
      </dgm:t>
    </dgm:pt>
    <dgm:pt modelId="{FDE5E751-9B95-47DB-974B-C630C912EE03}">
      <dgm:prSet phldr="0"/>
      <dgm:spPr/>
      <dgm:t>
        <a:bodyPr/>
        <a:lstStyle/>
        <a:p>
          <a:pPr rtl="0"/>
          <a:r>
            <a:rPr lang="fr-FR" dirty="0">
              <a:latin typeface="+mn-lt"/>
            </a:rPr>
            <a:t>2. Coûts de réfection de toiture </a:t>
          </a:r>
        </a:p>
      </dgm:t>
    </dgm:pt>
    <dgm:pt modelId="{88B3EE6D-5E6C-43C1-82AB-05B42AF013E7}" type="parTrans" cxnId="{76FB05EE-0609-48D3-98D5-93A2A705FEA4}">
      <dgm:prSet/>
      <dgm:spPr/>
      <dgm:t>
        <a:bodyPr/>
        <a:lstStyle/>
        <a:p>
          <a:endParaRPr lang="fr-CH"/>
        </a:p>
      </dgm:t>
    </dgm:pt>
    <dgm:pt modelId="{44BE112A-2BCB-4C03-B936-7C5B230FAF28}" type="sibTrans" cxnId="{76FB05EE-0609-48D3-98D5-93A2A705FEA4}">
      <dgm:prSet/>
      <dgm:spPr/>
      <dgm:t>
        <a:bodyPr/>
        <a:lstStyle/>
        <a:p>
          <a:endParaRPr lang="fr-CH"/>
        </a:p>
      </dgm:t>
    </dgm:pt>
    <dgm:pt modelId="{0C01FD1A-6C6C-4EA2-9ADD-5DAC750C1EAD}">
      <dgm:prSet phldr="0"/>
      <dgm:spPr/>
      <dgm:t>
        <a:bodyPr/>
        <a:lstStyle/>
        <a:p>
          <a:pPr rtl="0"/>
          <a:r>
            <a:rPr lang="fr-FR" dirty="0">
              <a:latin typeface="+mn-lt"/>
            </a:rPr>
            <a:t>6. Exemple de toiture avec photovoltaïque</a:t>
          </a:r>
        </a:p>
      </dgm:t>
    </dgm:pt>
    <dgm:pt modelId="{E60B4B27-F493-42D2-A244-21F99EB1BCF0}" type="parTrans" cxnId="{136E455E-3377-4C19-8ED8-C651868A1B53}">
      <dgm:prSet/>
      <dgm:spPr/>
      <dgm:t>
        <a:bodyPr/>
        <a:lstStyle/>
        <a:p>
          <a:endParaRPr lang="fr-CH"/>
        </a:p>
      </dgm:t>
    </dgm:pt>
    <dgm:pt modelId="{26E4D93A-E88E-42C7-859A-9FB75160345C}" type="sibTrans" cxnId="{136E455E-3377-4C19-8ED8-C651868A1B53}">
      <dgm:prSet/>
      <dgm:spPr/>
      <dgm:t>
        <a:bodyPr/>
        <a:lstStyle/>
        <a:p>
          <a:endParaRPr lang="fr-CH"/>
        </a:p>
      </dgm:t>
    </dgm:pt>
    <dgm:pt modelId="{BFCEF9AF-AABE-4BED-A8A3-4FECF2C43C68}">
      <dgm:prSet phldr="0"/>
      <dgm:spPr/>
      <dgm:t>
        <a:bodyPr/>
        <a:lstStyle/>
        <a:p>
          <a:pPr rtl="0"/>
          <a:r>
            <a:rPr lang="fr-FR" dirty="0">
              <a:latin typeface="+mn-lt"/>
            </a:rPr>
            <a:t>8. Résumé</a:t>
          </a:r>
        </a:p>
      </dgm:t>
    </dgm:pt>
    <dgm:pt modelId="{22F3F53A-2058-41FD-B535-98E3BA57577C}" type="parTrans" cxnId="{0BB8FA2E-9CA9-4538-B3C8-5DE28F2DDCBF}">
      <dgm:prSet/>
      <dgm:spPr/>
      <dgm:t>
        <a:bodyPr/>
        <a:lstStyle/>
        <a:p>
          <a:endParaRPr lang="fr-CH"/>
        </a:p>
      </dgm:t>
    </dgm:pt>
    <dgm:pt modelId="{6810C4C0-2A82-4E98-B816-42D8CEEFE916}" type="sibTrans" cxnId="{0BB8FA2E-9CA9-4538-B3C8-5DE28F2DDCBF}">
      <dgm:prSet/>
      <dgm:spPr/>
      <dgm:t>
        <a:bodyPr/>
        <a:lstStyle/>
        <a:p>
          <a:endParaRPr lang="fr-CH"/>
        </a:p>
      </dgm:t>
    </dgm:pt>
    <dgm:pt modelId="{892285A6-F53B-4000-98AB-0DDCAEEF1C18}">
      <dgm:prSet phldr="0"/>
      <dgm:spPr/>
      <dgm:t>
        <a:bodyPr/>
        <a:lstStyle/>
        <a:p>
          <a:pPr rtl="0"/>
          <a:r>
            <a:rPr lang="fr-FR" dirty="0">
              <a:latin typeface="+mn-lt"/>
            </a:rPr>
            <a:t>9. Conclus</a:t>
          </a:r>
          <a:r>
            <a:rPr lang="fr-FR" dirty="0">
              <a:latin typeface="Aptos Display" panose="020F0302020204030204"/>
            </a:rPr>
            <a:t>ion</a:t>
          </a:r>
        </a:p>
      </dgm:t>
    </dgm:pt>
    <dgm:pt modelId="{8CA79F04-0BBD-41B8-AA33-BB49851683DA}" type="parTrans" cxnId="{2FF700E2-8FB2-4298-AE40-53D9FA4CFBB6}">
      <dgm:prSet/>
      <dgm:spPr/>
      <dgm:t>
        <a:bodyPr/>
        <a:lstStyle/>
        <a:p>
          <a:endParaRPr lang="fr-CH"/>
        </a:p>
      </dgm:t>
    </dgm:pt>
    <dgm:pt modelId="{40D837DB-2ED8-47F6-BD3D-1B51C8DD6ABE}" type="sibTrans" cxnId="{2FF700E2-8FB2-4298-AE40-53D9FA4CFBB6}">
      <dgm:prSet/>
      <dgm:spPr/>
      <dgm:t>
        <a:bodyPr/>
        <a:lstStyle/>
        <a:p>
          <a:endParaRPr lang="fr-CH"/>
        </a:p>
      </dgm:t>
    </dgm:pt>
    <dgm:pt modelId="{8FF6D839-3CB6-44F1-9E1D-2F6F310B4AB5}">
      <dgm:prSet phldr="0"/>
      <dgm:spPr/>
      <dgm:t>
        <a:bodyPr/>
        <a:lstStyle/>
        <a:p>
          <a:pPr rtl="0"/>
          <a:r>
            <a:rPr lang="fr-FR" dirty="0">
              <a:latin typeface="+mn-lt"/>
            </a:rPr>
            <a:t>5. Exemple de réfection de toiture</a:t>
          </a:r>
          <a:endParaRPr lang="en-US" dirty="0">
            <a:latin typeface="+mn-lt"/>
          </a:endParaRPr>
        </a:p>
      </dgm:t>
    </dgm:pt>
    <dgm:pt modelId="{87CC0AB3-0118-4E1F-A6A5-FE133C2A53F1}" type="sibTrans" cxnId="{8C5C7E93-2DA2-4543-B175-D4F00048D54A}">
      <dgm:prSet/>
      <dgm:spPr/>
      <dgm:t>
        <a:bodyPr/>
        <a:lstStyle/>
        <a:p>
          <a:endParaRPr lang="fr-CH"/>
        </a:p>
      </dgm:t>
    </dgm:pt>
    <dgm:pt modelId="{C063836A-BA44-4D7A-9FAD-E1AC6D5D5D20}" type="parTrans" cxnId="{8C5C7E93-2DA2-4543-B175-D4F00048D54A}">
      <dgm:prSet/>
      <dgm:spPr/>
      <dgm:t>
        <a:bodyPr/>
        <a:lstStyle/>
        <a:p>
          <a:endParaRPr lang="fr-CH"/>
        </a:p>
      </dgm:t>
    </dgm:pt>
    <dgm:pt modelId="{C828AB6D-F6E0-46B2-991D-2983A7945CF3}" type="pres">
      <dgm:prSet presAssocID="{83D6787A-1FB1-47D7-ACC3-91FA878664FA}" presName="vert0" presStyleCnt="0">
        <dgm:presLayoutVars>
          <dgm:dir/>
          <dgm:animOne val="branch"/>
          <dgm:animLvl val="lvl"/>
        </dgm:presLayoutVars>
      </dgm:prSet>
      <dgm:spPr/>
    </dgm:pt>
    <dgm:pt modelId="{9488D436-38C5-4EB2-9583-18C00B7E10E8}" type="pres">
      <dgm:prSet presAssocID="{F08BAD24-1A80-4032-B298-367045298BB9}" presName="thickLine" presStyleLbl="alignNode1" presStyleIdx="0" presStyleCnt="9"/>
      <dgm:spPr/>
    </dgm:pt>
    <dgm:pt modelId="{5A0BA948-83CD-4E4F-8A2F-8BD323A10E2A}" type="pres">
      <dgm:prSet presAssocID="{F08BAD24-1A80-4032-B298-367045298BB9}" presName="horz1" presStyleCnt="0"/>
      <dgm:spPr/>
    </dgm:pt>
    <dgm:pt modelId="{300841DE-7FE6-4B33-8F83-A884B7BAC610}" type="pres">
      <dgm:prSet presAssocID="{F08BAD24-1A80-4032-B298-367045298BB9}" presName="tx1" presStyleLbl="revTx" presStyleIdx="0" presStyleCnt="9"/>
      <dgm:spPr/>
    </dgm:pt>
    <dgm:pt modelId="{49A1893D-18A8-40EF-97DF-DB6F76BD4145}" type="pres">
      <dgm:prSet presAssocID="{F08BAD24-1A80-4032-B298-367045298BB9}" presName="vert1" presStyleCnt="0"/>
      <dgm:spPr/>
    </dgm:pt>
    <dgm:pt modelId="{C8146DE3-2EB3-4DD5-8C40-3DE89661E380}" type="pres">
      <dgm:prSet presAssocID="{FDE5E751-9B95-47DB-974B-C630C912EE03}" presName="thickLine" presStyleLbl="alignNode1" presStyleIdx="1" presStyleCnt="9"/>
      <dgm:spPr/>
    </dgm:pt>
    <dgm:pt modelId="{59182053-F607-4898-B9E5-F73D7A51CE8B}" type="pres">
      <dgm:prSet presAssocID="{FDE5E751-9B95-47DB-974B-C630C912EE03}" presName="horz1" presStyleCnt="0"/>
      <dgm:spPr/>
    </dgm:pt>
    <dgm:pt modelId="{2E1FD2DF-AD1D-4531-BCB8-542B60826714}" type="pres">
      <dgm:prSet presAssocID="{FDE5E751-9B95-47DB-974B-C630C912EE03}" presName="tx1" presStyleLbl="revTx" presStyleIdx="1" presStyleCnt="9"/>
      <dgm:spPr/>
    </dgm:pt>
    <dgm:pt modelId="{063741C4-EBDE-458F-A8A0-9ACF2663247F}" type="pres">
      <dgm:prSet presAssocID="{FDE5E751-9B95-47DB-974B-C630C912EE03}" presName="vert1" presStyleCnt="0"/>
      <dgm:spPr/>
    </dgm:pt>
    <dgm:pt modelId="{C7D543C0-28E2-438E-9069-5F6302038C1B}" type="pres">
      <dgm:prSet presAssocID="{F639E563-2160-44D7-8D6E-6E25EA6EF657}" presName="thickLine" presStyleLbl="alignNode1" presStyleIdx="2" presStyleCnt="9"/>
      <dgm:spPr/>
    </dgm:pt>
    <dgm:pt modelId="{DF4145E1-63A6-43A2-AA47-1A1BBADD6877}" type="pres">
      <dgm:prSet presAssocID="{F639E563-2160-44D7-8D6E-6E25EA6EF657}" presName="horz1" presStyleCnt="0"/>
      <dgm:spPr/>
    </dgm:pt>
    <dgm:pt modelId="{E652E708-74DF-49D8-BBCB-DE6C5739ED22}" type="pres">
      <dgm:prSet presAssocID="{F639E563-2160-44D7-8D6E-6E25EA6EF657}" presName="tx1" presStyleLbl="revTx" presStyleIdx="2" presStyleCnt="9"/>
      <dgm:spPr/>
    </dgm:pt>
    <dgm:pt modelId="{0C0C6B16-3895-422D-92B6-C31C6D0DAE11}" type="pres">
      <dgm:prSet presAssocID="{F639E563-2160-44D7-8D6E-6E25EA6EF657}" presName="vert1" presStyleCnt="0"/>
      <dgm:spPr/>
    </dgm:pt>
    <dgm:pt modelId="{0B402499-226A-4634-BBC0-4AC247371D10}" type="pres">
      <dgm:prSet presAssocID="{70BDAF0D-8BB3-46FA-8D94-5F6272004BE3}" presName="thickLine" presStyleLbl="alignNode1" presStyleIdx="3" presStyleCnt="9"/>
      <dgm:spPr/>
    </dgm:pt>
    <dgm:pt modelId="{1E637F98-44DC-4825-A0F3-342F5BF0AEAA}" type="pres">
      <dgm:prSet presAssocID="{70BDAF0D-8BB3-46FA-8D94-5F6272004BE3}" presName="horz1" presStyleCnt="0"/>
      <dgm:spPr/>
    </dgm:pt>
    <dgm:pt modelId="{6E5C5189-4F31-4851-B5BB-4D0040A42F83}" type="pres">
      <dgm:prSet presAssocID="{70BDAF0D-8BB3-46FA-8D94-5F6272004BE3}" presName="tx1" presStyleLbl="revTx" presStyleIdx="3" presStyleCnt="9"/>
      <dgm:spPr/>
    </dgm:pt>
    <dgm:pt modelId="{D6E93423-8720-41A4-AC08-3A0B6108C06A}" type="pres">
      <dgm:prSet presAssocID="{70BDAF0D-8BB3-46FA-8D94-5F6272004BE3}" presName="vert1" presStyleCnt="0"/>
      <dgm:spPr/>
    </dgm:pt>
    <dgm:pt modelId="{A0CA1CB5-AC7D-4F92-B3EA-B94FCBBF0B71}" type="pres">
      <dgm:prSet presAssocID="{8FF6D839-3CB6-44F1-9E1D-2F6F310B4AB5}" presName="thickLine" presStyleLbl="alignNode1" presStyleIdx="4" presStyleCnt="9"/>
      <dgm:spPr/>
    </dgm:pt>
    <dgm:pt modelId="{D6419C4B-5056-4456-B48A-0655616A9598}" type="pres">
      <dgm:prSet presAssocID="{8FF6D839-3CB6-44F1-9E1D-2F6F310B4AB5}" presName="horz1" presStyleCnt="0"/>
      <dgm:spPr/>
    </dgm:pt>
    <dgm:pt modelId="{C8C47B72-978C-4A58-94C4-7E38343073E1}" type="pres">
      <dgm:prSet presAssocID="{8FF6D839-3CB6-44F1-9E1D-2F6F310B4AB5}" presName="tx1" presStyleLbl="revTx" presStyleIdx="4" presStyleCnt="9"/>
      <dgm:spPr/>
    </dgm:pt>
    <dgm:pt modelId="{E66FAD01-403C-4FF7-9B66-83E179AC49AC}" type="pres">
      <dgm:prSet presAssocID="{8FF6D839-3CB6-44F1-9E1D-2F6F310B4AB5}" presName="vert1" presStyleCnt="0"/>
      <dgm:spPr/>
    </dgm:pt>
    <dgm:pt modelId="{7A16D3FC-8F61-4649-B7F1-8E6D712DFBDB}" type="pres">
      <dgm:prSet presAssocID="{0C01FD1A-6C6C-4EA2-9ADD-5DAC750C1EAD}" presName="thickLine" presStyleLbl="alignNode1" presStyleIdx="5" presStyleCnt="9"/>
      <dgm:spPr/>
    </dgm:pt>
    <dgm:pt modelId="{92E2A985-546B-498E-AD65-387E80A9BD64}" type="pres">
      <dgm:prSet presAssocID="{0C01FD1A-6C6C-4EA2-9ADD-5DAC750C1EAD}" presName="horz1" presStyleCnt="0"/>
      <dgm:spPr/>
    </dgm:pt>
    <dgm:pt modelId="{AA5BCD61-DCA5-46A7-93C8-DEC5A39F4FEC}" type="pres">
      <dgm:prSet presAssocID="{0C01FD1A-6C6C-4EA2-9ADD-5DAC750C1EAD}" presName="tx1" presStyleLbl="revTx" presStyleIdx="5" presStyleCnt="9"/>
      <dgm:spPr/>
    </dgm:pt>
    <dgm:pt modelId="{682CD710-186A-44B0-8D97-847E25CFDA34}" type="pres">
      <dgm:prSet presAssocID="{0C01FD1A-6C6C-4EA2-9ADD-5DAC750C1EAD}" presName="vert1" presStyleCnt="0"/>
      <dgm:spPr/>
    </dgm:pt>
    <dgm:pt modelId="{81409798-A12B-4D9A-8C9E-1DE38699AD80}" type="pres">
      <dgm:prSet presAssocID="{0B5AF800-CCEF-4F6B-9CCA-AE8B4DE4179C}" presName="thickLine" presStyleLbl="alignNode1" presStyleIdx="6" presStyleCnt="9"/>
      <dgm:spPr/>
    </dgm:pt>
    <dgm:pt modelId="{5442C1AC-A0A7-4DBA-B5E1-00D98A57FDBE}" type="pres">
      <dgm:prSet presAssocID="{0B5AF800-CCEF-4F6B-9CCA-AE8B4DE4179C}" presName="horz1" presStyleCnt="0"/>
      <dgm:spPr/>
    </dgm:pt>
    <dgm:pt modelId="{89E2E1B9-E849-4708-ABDD-66CF940CEE14}" type="pres">
      <dgm:prSet presAssocID="{0B5AF800-CCEF-4F6B-9CCA-AE8B4DE4179C}" presName="tx1" presStyleLbl="revTx" presStyleIdx="6" presStyleCnt="9"/>
      <dgm:spPr/>
    </dgm:pt>
    <dgm:pt modelId="{CCE2000C-4244-4CBB-B7FE-26C21FB2485F}" type="pres">
      <dgm:prSet presAssocID="{0B5AF800-CCEF-4F6B-9CCA-AE8B4DE4179C}" presName="vert1" presStyleCnt="0"/>
      <dgm:spPr/>
    </dgm:pt>
    <dgm:pt modelId="{1EBDC8F1-8959-47A4-9558-BF932F73AEB5}" type="pres">
      <dgm:prSet presAssocID="{BFCEF9AF-AABE-4BED-A8A3-4FECF2C43C68}" presName="thickLine" presStyleLbl="alignNode1" presStyleIdx="7" presStyleCnt="9"/>
      <dgm:spPr/>
    </dgm:pt>
    <dgm:pt modelId="{72F32CFC-016E-4FEF-B055-E3E7ECBF3C77}" type="pres">
      <dgm:prSet presAssocID="{BFCEF9AF-AABE-4BED-A8A3-4FECF2C43C68}" presName="horz1" presStyleCnt="0"/>
      <dgm:spPr/>
    </dgm:pt>
    <dgm:pt modelId="{EC44F50B-83FA-4A81-936F-43E9A33CA4A3}" type="pres">
      <dgm:prSet presAssocID="{BFCEF9AF-AABE-4BED-A8A3-4FECF2C43C68}" presName="tx1" presStyleLbl="revTx" presStyleIdx="7" presStyleCnt="9"/>
      <dgm:spPr/>
    </dgm:pt>
    <dgm:pt modelId="{A34C2120-8AF5-4A93-AE3B-526F8FF09304}" type="pres">
      <dgm:prSet presAssocID="{BFCEF9AF-AABE-4BED-A8A3-4FECF2C43C68}" presName="vert1" presStyleCnt="0"/>
      <dgm:spPr/>
    </dgm:pt>
    <dgm:pt modelId="{C61CE488-B22F-4C55-A4DD-ACB31028A264}" type="pres">
      <dgm:prSet presAssocID="{892285A6-F53B-4000-98AB-0DDCAEEF1C18}" presName="thickLine" presStyleLbl="alignNode1" presStyleIdx="8" presStyleCnt="9"/>
      <dgm:spPr/>
    </dgm:pt>
    <dgm:pt modelId="{298B78FB-5842-4030-AFE4-E443DC711174}" type="pres">
      <dgm:prSet presAssocID="{892285A6-F53B-4000-98AB-0DDCAEEF1C18}" presName="horz1" presStyleCnt="0"/>
      <dgm:spPr/>
    </dgm:pt>
    <dgm:pt modelId="{EF7AC6AE-CB93-416A-B21B-FF549E35884D}" type="pres">
      <dgm:prSet presAssocID="{892285A6-F53B-4000-98AB-0DDCAEEF1C18}" presName="tx1" presStyleLbl="revTx" presStyleIdx="8" presStyleCnt="9"/>
      <dgm:spPr/>
    </dgm:pt>
    <dgm:pt modelId="{B9AD8F4A-B358-4A30-A866-77CF35848C5F}" type="pres">
      <dgm:prSet presAssocID="{892285A6-F53B-4000-98AB-0DDCAEEF1C18}" presName="vert1" presStyleCnt="0"/>
      <dgm:spPr/>
    </dgm:pt>
  </dgm:ptLst>
  <dgm:cxnLst>
    <dgm:cxn modelId="{0BB8FA2E-9CA9-4538-B3C8-5DE28F2DDCBF}" srcId="{83D6787A-1FB1-47D7-ACC3-91FA878664FA}" destId="{BFCEF9AF-AABE-4BED-A8A3-4FECF2C43C68}" srcOrd="7" destOrd="0" parTransId="{22F3F53A-2058-41FD-B535-98E3BA57577C}" sibTransId="{6810C4C0-2A82-4E98-B816-42D8CEEFE916}"/>
    <dgm:cxn modelId="{A5DB9830-02AC-4972-B095-A7FD44367E55}" srcId="{83D6787A-1FB1-47D7-ACC3-91FA878664FA}" destId="{F639E563-2160-44D7-8D6E-6E25EA6EF657}" srcOrd="2" destOrd="0" parTransId="{FC3EA078-8960-4307-BD55-B0DE144DE0F9}" sibTransId="{901AFB01-DE04-4632-8BEA-AC6D9C0D8276}"/>
    <dgm:cxn modelId="{33AEEA30-8441-4FCB-95A2-B78F7D8C7F8D}" type="presOf" srcId="{FDE5E751-9B95-47DB-974B-C630C912EE03}" destId="{2E1FD2DF-AD1D-4531-BCB8-542B60826714}" srcOrd="0" destOrd="0" presId="urn:microsoft.com/office/officeart/2008/layout/LinedList"/>
    <dgm:cxn modelId="{9EBF4732-DDAC-45FD-8685-FC764CCF1106}" type="presOf" srcId="{BFCEF9AF-AABE-4BED-A8A3-4FECF2C43C68}" destId="{EC44F50B-83FA-4A81-936F-43E9A33CA4A3}" srcOrd="0" destOrd="0" presId="urn:microsoft.com/office/officeart/2008/layout/LinedList"/>
    <dgm:cxn modelId="{1ADB7C3B-6118-4DEB-8ABC-AB8A82D547E4}" type="presOf" srcId="{F639E563-2160-44D7-8D6E-6E25EA6EF657}" destId="{E652E708-74DF-49D8-BBCB-DE6C5739ED22}" srcOrd="0" destOrd="0" presId="urn:microsoft.com/office/officeart/2008/layout/LinedList"/>
    <dgm:cxn modelId="{136E455E-3377-4C19-8ED8-C651868A1B53}" srcId="{83D6787A-1FB1-47D7-ACC3-91FA878664FA}" destId="{0C01FD1A-6C6C-4EA2-9ADD-5DAC750C1EAD}" srcOrd="5" destOrd="0" parTransId="{E60B4B27-F493-42D2-A244-21F99EB1BCF0}" sibTransId="{26E4D93A-E88E-42C7-859A-9FB75160345C}"/>
    <dgm:cxn modelId="{6821D047-051B-4A4C-9C2D-63B06AEEA113}" type="presOf" srcId="{70BDAF0D-8BB3-46FA-8D94-5F6272004BE3}" destId="{6E5C5189-4F31-4851-B5BB-4D0040A42F83}" srcOrd="0" destOrd="0" presId="urn:microsoft.com/office/officeart/2008/layout/LinedList"/>
    <dgm:cxn modelId="{620EF855-C5D7-4F05-9E7E-30029756B2F6}" type="presOf" srcId="{8FF6D839-3CB6-44F1-9E1D-2F6F310B4AB5}" destId="{C8C47B72-978C-4A58-94C4-7E38343073E1}" srcOrd="0" destOrd="0" presId="urn:microsoft.com/office/officeart/2008/layout/LinedList"/>
    <dgm:cxn modelId="{E65F2079-CB98-41B8-8A27-4A2F522B1E4D}" srcId="{83D6787A-1FB1-47D7-ACC3-91FA878664FA}" destId="{F08BAD24-1A80-4032-B298-367045298BB9}" srcOrd="0" destOrd="0" parTransId="{3246F868-0939-4F47-87DE-8407DDAB7F5D}" sibTransId="{8F2A77D9-7215-42A2-8421-7E6D9CF71B8E}"/>
    <dgm:cxn modelId="{6275CC7F-02F9-41A2-AB70-914A25A5155B}" type="presOf" srcId="{F08BAD24-1A80-4032-B298-367045298BB9}" destId="{300841DE-7FE6-4B33-8F83-A884B7BAC610}" srcOrd="0" destOrd="0" presId="urn:microsoft.com/office/officeart/2008/layout/LinedList"/>
    <dgm:cxn modelId="{F5ED7087-5F96-4137-B67C-432E052B814F}" type="presOf" srcId="{892285A6-F53B-4000-98AB-0DDCAEEF1C18}" destId="{EF7AC6AE-CB93-416A-B21B-FF549E35884D}" srcOrd="0" destOrd="0" presId="urn:microsoft.com/office/officeart/2008/layout/LinedList"/>
    <dgm:cxn modelId="{2EB7D491-F8C7-4E26-9685-7854ECDB2B27}" type="presOf" srcId="{83D6787A-1FB1-47D7-ACC3-91FA878664FA}" destId="{C828AB6D-F6E0-46B2-991D-2983A7945CF3}" srcOrd="0" destOrd="0" presId="urn:microsoft.com/office/officeart/2008/layout/LinedList"/>
    <dgm:cxn modelId="{8C5C7E93-2DA2-4543-B175-D4F00048D54A}" srcId="{83D6787A-1FB1-47D7-ACC3-91FA878664FA}" destId="{8FF6D839-3CB6-44F1-9E1D-2F6F310B4AB5}" srcOrd="4" destOrd="0" parTransId="{C063836A-BA44-4D7A-9FAD-E1AC6D5D5D20}" sibTransId="{87CC0AB3-0118-4E1F-A6A5-FE133C2A53F1}"/>
    <dgm:cxn modelId="{BB2421A7-BECA-4895-A0ED-09FEB3045AC8}" srcId="{83D6787A-1FB1-47D7-ACC3-91FA878664FA}" destId="{0B5AF800-CCEF-4F6B-9CCA-AE8B4DE4179C}" srcOrd="6" destOrd="0" parTransId="{7225C5B7-C5E6-4D65-B420-79C6C5747D98}" sibTransId="{C9E67BF5-F127-482B-A148-318872823508}"/>
    <dgm:cxn modelId="{FE8171B5-AEC1-47A8-8578-2B3AB8A0936C}" type="presOf" srcId="{0C01FD1A-6C6C-4EA2-9ADD-5DAC750C1EAD}" destId="{AA5BCD61-DCA5-46A7-93C8-DEC5A39F4FEC}" srcOrd="0" destOrd="0" presId="urn:microsoft.com/office/officeart/2008/layout/LinedList"/>
    <dgm:cxn modelId="{5CFD10C3-5A40-4920-9674-7FB3369B70AC}" type="presOf" srcId="{0B5AF800-CCEF-4F6B-9CCA-AE8B4DE4179C}" destId="{89E2E1B9-E849-4708-ABDD-66CF940CEE14}" srcOrd="0" destOrd="0" presId="urn:microsoft.com/office/officeart/2008/layout/LinedList"/>
    <dgm:cxn modelId="{6B48F7D9-93A0-48E6-B83F-D63E71612F84}" srcId="{83D6787A-1FB1-47D7-ACC3-91FA878664FA}" destId="{70BDAF0D-8BB3-46FA-8D94-5F6272004BE3}" srcOrd="3" destOrd="0" parTransId="{13E20FE2-BC76-4682-A94E-FB902C520C2B}" sibTransId="{86C1998F-EFC2-4331-9B1F-D17A09F37DC8}"/>
    <dgm:cxn modelId="{2FF700E2-8FB2-4298-AE40-53D9FA4CFBB6}" srcId="{83D6787A-1FB1-47D7-ACC3-91FA878664FA}" destId="{892285A6-F53B-4000-98AB-0DDCAEEF1C18}" srcOrd="8" destOrd="0" parTransId="{8CA79F04-0BBD-41B8-AA33-BB49851683DA}" sibTransId="{40D837DB-2ED8-47F6-BD3D-1B51C8DD6ABE}"/>
    <dgm:cxn modelId="{76FB05EE-0609-48D3-98D5-93A2A705FEA4}" srcId="{83D6787A-1FB1-47D7-ACC3-91FA878664FA}" destId="{FDE5E751-9B95-47DB-974B-C630C912EE03}" srcOrd="1" destOrd="0" parTransId="{88B3EE6D-5E6C-43C1-82AB-05B42AF013E7}" sibTransId="{44BE112A-2BCB-4C03-B936-7C5B230FAF28}"/>
    <dgm:cxn modelId="{2DF28A55-2D6F-43EE-AAD2-3D25A3E6291C}" type="presParOf" srcId="{C828AB6D-F6E0-46B2-991D-2983A7945CF3}" destId="{9488D436-38C5-4EB2-9583-18C00B7E10E8}" srcOrd="0" destOrd="0" presId="urn:microsoft.com/office/officeart/2008/layout/LinedList"/>
    <dgm:cxn modelId="{404F74AD-FF87-46D0-9FDB-0B8A2DC31F46}" type="presParOf" srcId="{C828AB6D-F6E0-46B2-991D-2983A7945CF3}" destId="{5A0BA948-83CD-4E4F-8A2F-8BD323A10E2A}" srcOrd="1" destOrd="0" presId="urn:microsoft.com/office/officeart/2008/layout/LinedList"/>
    <dgm:cxn modelId="{7990EFDD-82EB-4F3E-9608-228797579FA3}" type="presParOf" srcId="{5A0BA948-83CD-4E4F-8A2F-8BD323A10E2A}" destId="{300841DE-7FE6-4B33-8F83-A884B7BAC610}" srcOrd="0" destOrd="0" presId="urn:microsoft.com/office/officeart/2008/layout/LinedList"/>
    <dgm:cxn modelId="{8AEF994E-C4B4-4B11-AA02-1D64AE128BDE}" type="presParOf" srcId="{5A0BA948-83CD-4E4F-8A2F-8BD323A10E2A}" destId="{49A1893D-18A8-40EF-97DF-DB6F76BD4145}" srcOrd="1" destOrd="0" presId="urn:microsoft.com/office/officeart/2008/layout/LinedList"/>
    <dgm:cxn modelId="{96D86127-2ABC-4580-B45C-131B2AAEB677}" type="presParOf" srcId="{C828AB6D-F6E0-46B2-991D-2983A7945CF3}" destId="{C8146DE3-2EB3-4DD5-8C40-3DE89661E380}" srcOrd="2" destOrd="0" presId="urn:microsoft.com/office/officeart/2008/layout/LinedList"/>
    <dgm:cxn modelId="{CB69AEA5-A692-4DEC-9308-BB6020573F91}" type="presParOf" srcId="{C828AB6D-F6E0-46B2-991D-2983A7945CF3}" destId="{59182053-F607-4898-B9E5-F73D7A51CE8B}" srcOrd="3" destOrd="0" presId="urn:microsoft.com/office/officeart/2008/layout/LinedList"/>
    <dgm:cxn modelId="{8D65AEC7-1720-43A2-B79B-7841EF253E5D}" type="presParOf" srcId="{59182053-F607-4898-B9E5-F73D7A51CE8B}" destId="{2E1FD2DF-AD1D-4531-BCB8-542B60826714}" srcOrd="0" destOrd="0" presId="urn:microsoft.com/office/officeart/2008/layout/LinedList"/>
    <dgm:cxn modelId="{DB6D12C4-0972-429D-B07C-35179AD8275C}" type="presParOf" srcId="{59182053-F607-4898-B9E5-F73D7A51CE8B}" destId="{063741C4-EBDE-458F-A8A0-9ACF2663247F}" srcOrd="1" destOrd="0" presId="urn:microsoft.com/office/officeart/2008/layout/LinedList"/>
    <dgm:cxn modelId="{3F5D08A6-0A23-43A1-AA2E-65C486041D7A}" type="presParOf" srcId="{C828AB6D-F6E0-46B2-991D-2983A7945CF3}" destId="{C7D543C0-28E2-438E-9069-5F6302038C1B}" srcOrd="4" destOrd="0" presId="urn:microsoft.com/office/officeart/2008/layout/LinedList"/>
    <dgm:cxn modelId="{A0F83199-3CE4-4DC9-AD1C-C5014CE10473}" type="presParOf" srcId="{C828AB6D-F6E0-46B2-991D-2983A7945CF3}" destId="{DF4145E1-63A6-43A2-AA47-1A1BBADD6877}" srcOrd="5" destOrd="0" presId="urn:microsoft.com/office/officeart/2008/layout/LinedList"/>
    <dgm:cxn modelId="{1E723D75-EE79-4213-8989-154F55F51AE2}" type="presParOf" srcId="{DF4145E1-63A6-43A2-AA47-1A1BBADD6877}" destId="{E652E708-74DF-49D8-BBCB-DE6C5739ED22}" srcOrd="0" destOrd="0" presId="urn:microsoft.com/office/officeart/2008/layout/LinedList"/>
    <dgm:cxn modelId="{CB89C7CC-5ED7-4F6B-BD5F-322519D4313B}" type="presParOf" srcId="{DF4145E1-63A6-43A2-AA47-1A1BBADD6877}" destId="{0C0C6B16-3895-422D-92B6-C31C6D0DAE11}" srcOrd="1" destOrd="0" presId="urn:microsoft.com/office/officeart/2008/layout/LinedList"/>
    <dgm:cxn modelId="{9B37A38B-8FA0-49BE-AD5A-3B7784D567C9}" type="presParOf" srcId="{C828AB6D-F6E0-46B2-991D-2983A7945CF3}" destId="{0B402499-226A-4634-BBC0-4AC247371D10}" srcOrd="6" destOrd="0" presId="urn:microsoft.com/office/officeart/2008/layout/LinedList"/>
    <dgm:cxn modelId="{139CBDFA-68D6-43EF-B187-6F84F5F99414}" type="presParOf" srcId="{C828AB6D-F6E0-46B2-991D-2983A7945CF3}" destId="{1E637F98-44DC-4825-A0F3-342F5BF0AEAA}" srcOrd="7" destOrd="0" presId="urn:microsoft.com/office/officeart/2008/layout/LinedList"/>
    <dgm:cxn modelId="{B05180C4-61A3-49F5-AD94-EC56983EED75}" type="presParOf" srcId="{1E637F98-44DC-4825-A0F3-342F5BF0AEAA}" destId="{6E5C5189-4F31-4851-B5BB-4D0040A42F83}" srcOrd="0" destOrd="0" presId="urn:microsoft.com/office/officeart/2008/layout/LinedList"/>
    <dgm:cxn modelId="{3B372022-D52A-4FC0-BEE6-27D30AF68697}" type="presParOf" srcId="{1E637F98-44DC-4825-A0F3-342F5BF0AEAA}" destId="{D6E93423-8720-41A4-AC08-3A0B6108C06A}" srcOrd="1" destOrd="0" presId="urn:microsoft.com/office/officeart/2008/layout/LinedList"/>
    <dgm:cxn modelId="{FCB2A35C-A980-48BA-8F12-A950EF8EDA97}" type="presParOf" srcId="{C828AB6D-F6E0-46B2-991D-2983A7945CF3}" destId="{A0CA1CB5-AC7D-4F92-B3EA-B94FCBBF0B71}" srcOrd="8" destOrd="0" presId="urn:microsoft.com/office/officeart/2008/layout/LinedList"/>
    <dgm:cxn modelId="{516A7DF1-1B81-41D4-B835-1BDBEB8CA1B2}" type="presParOf" srcId="{C828AB6D-F6E0-46B2-991D-2983A7945CF3}" destId="{D6419C4B-5056-4456-B48A-0655616A9598}" srcOrd="9" destOrd="0" presId="urn:microsoft.com/office/officeart/2008/layout/LinedList"/>
    <dgm:cxn modelId="{01B764BD-7F18-4AB7-A191-D6BE5DB44B22}" type="presParOf" srcId="{D6419C4B-5056-4456-B48A-0655616A9598}" destId="{C8C47B72-978C-4A58-94C4-7E38343073E1}" srcOrd="0" destOrd="0" presId="urn:microsoft.com/office/officeart/2008/layout/LinedList"/>
    <dgm:cxn modelId="{B1E3FF82-472A-40AD-A341-7C767ABAB62C}" type="presParOf" srcId="{D6419C4B-5056-4456-B48A-0655616A9598}" destId="{E66FAD01-403C-4FF7-9B66-83E179AC49AC}" srcOrd="1" destOrd="0" presId="urn:microsoft.com/office/officeart/2008/layout/LinedList"/>
    <dgm:cxn modelId="{1B8AA30A-4F67-4C5E-9563-A9DEBB2B3705}" type="presParOf" srcId="{C828AB6D-F6E0-46B2-991D-2983A7945CF3}" destId="{7A16D3FC-8F61-4649-B7F1-8E6D712DFBDB}" srcOrd="10" destOrd="0" presId="urn:microsoft.com/office/officeart/2008/layout/LinedList"/>
    <dgm:cxn modelId="{AF6B7AF3-A7FA-4048-9E29-E7C0808ACEFE}" type="presParOf" srcId="{C828AB6D-F6E0-46B2-991D-2983A7945CF3}" destId="{92E2A985-546B-498E-AD65-387E80A9BD64}" srcOrd="11" destOrd="0" presId="urn:microsoft.com/office/officeart/2008/layout/LinedList"/>
    <dgm:cxn modelId="{5396C2CF-4A54-4A44-8274-9FC881ABBBE9}" type="presParOf" srcId="{92E2A985-546B-498E-AD65-387E80A9BD64}" destId="{AA5BCD61-DCA5-46A7-93C8-DEC5A39F4FEC}" srcOrd="0" destOrd="0" presId="urn:microsoft.com/office/officeart/2008/layout/LinedList"/>
    <dgm:cxn modelId="{950405C2-14FB-4761-95B5-6A1846560816}" type="presParOf" srcId="{92E2A985-546B-498E-AD65-387E80A9BD64}" destId="{682CD710-186A-44B0-8D97-847E25CFDA34}" srcOrd="1" destOrd="0" presId="urn:microsoft.com/office/officeart/2008/layout/LinedList"/>
    <dgm:cxn modelId="{2A48AC4C-8DFC-4AAD-A9C0-3BFCF8E6AB44}" type="presParOf" srcId="{C828AB6D-F6E0-46B2-991D-2983A7945CF3}" destId="{81409798-A12B-4D9A-8C9E-1DE38699AD80}" srcOrd="12" destOrd="0" presId="urn:microsoft.com/office/officeart/2008/layout/LinedList"/>
    <dgm:cxn modelId="{8570153B-94CB-4035-8792-FECEA5867D26}" type="presParOf" srcId="{C828AB6D-F6E0-46B2-991D-2983A7945CF3}" destId="{5442C1AC-A0A7-4DBA-B5E1-00D98A57FDBE}" srcOrd="13" destOrd="0" presId="urn:microsoft.com/office/officeart/2008/layout/LinedList"/>
    <dgm:cxn modelId="{6B115597-E1BC-442F-BEB8-868EE82F3601}" type="presParOf" srcId="{5442C1AC-A0A7-4DBA-B5E1-00D98A57FDBE}" destId="{89E2E1B9-E849-4708-ABDD-66CF940CEE14}" srcOrd="0" destOrd="0" presId="urn:microsoft.com/office/officeart/2008/layout/LinedList"/>
    <dgm:cxn modelId="{E7BB0D3E-3FEC-4961-A225-8D9595133F04}" type="presParOf" srcId="{5442C1AC-A0A7-4DBA-B5E1-00D98A57FDBE}" destId="{CCE2000C-4244-4CBB-B7FE-26C21FB2485F}" srcOrd="1" destOrd="0" presId="urn:microsoft.com/office/officeart/2008/layout/LinedList"/>
    <dgm:cxn modelId="{F70FE568-5A27-43AB-A279-2E86390F12BA}" type="presParOf" srcId="{C828AB6D-F6E0-46B2-991D-2983A7945CF3}" destId="{1EBDC8F1-8959-47A4-9558-BF932F73AEB5}" srcOrd="14" destOrd="0" presId="urn:microsoft.com/office/officeart/2008/layout/LinedList"/>
    <dgm:cxn modelId="{7D7B2604-0DAB-4167-A68A-4D6EB301AEC4}" type="presParOf" srcId="{C828AB6D-F6E0-46B2-991D-2983A7945CF3}" destId="{72F32CFC-016E-4FEF-B055-E3E7ECBF3C77}" srcOrd="15" destOrd="0" presId="urn:microsoft.com/office/officeart/2008/layout/LinedList"/>
    <dgm:cxn modelId="{B30DA6B0-C36A-4BF8-A3C3-B1F41FA61D3E}" type="presParOf" srcId="{72F32CFC-016E-4FEF-B055-E3E7ECBF3C77}" destId="{EC44F50B-83FA-4A81-936F-43E9A33CA4A3}" srcOrd="0" destOrd="0" presId="urn:microsoft.com/office/officeart/2008/layout/LinedList"/>
    <dgm:cxn modelId="{14D37BE5-D722-47B9-A2F0-954C1081D480}" type="presParOf" srcId="{72F32CFC-016E-4FEF-B055-E3E7ECBF3C77}" destId="{A34C2120-8AF5-4A93-AE3B-526F8FF09304}" srcOrd="1" destOrd="0" presId="urn:microsoft.com/office/officeart/2008/layout/LinedList"/>
    <dgm:cxn modelId="{35C2BB49-23F6-45FE-A3B7-1ABB347A1085}" type="presParOf" srcId="{C828AB6D-F6E0-46B2-991D-2983A7945CF3}" destId="{C61CE488-B22F-4C55-A4DD-ACB31028A264}" srcOrd="16" destOrd="0" presId="urn:microsoft.com/office/officeart/2008/layout/LinedList"/>
    <dgm:cxn modelId="{A713DEE8-1CC7-438F-9846-0A3A250908E0}" type="presParOf" srcId="{C828AB6D-F6E0-46B2-991D-2983A7945CF3}" destId="{298B78FB-5842-4030-AFE4-E443DC711174}" srcOrd="17" destOrd="0" presId="urn:microsoft.com/office/officeart/2008/layout/LinedList"/>
    <dgm:cxn modelId="{D96A14BF-61DB-41CE-964A-6B2AFD0D1303}" type="presParOf" srcId="{298B78FB-5842-4030-AFE4-E443DC711174}" destId="{EF7AC6AE-CB93-416A-B21B-FF549E35884D}" srcOrd="0" destOrd="0" presId="urn:microsoft.com/office/officeart/2008/layout/LinedList"/>
    <dgm:cxn modelId="{389EEB3D-D64B-43F5-81EA-575FDC2B2B66}" type="presParOf" srcId="{298B78FB-5842-4030-AFE4-E443DC711174}" destId="{B9AD8F4A-B358-4A30-A866-77CF35848C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8F60C-2EA7-46FB-800A-486549E627FE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2D0D235-9189-44CB-9749-6F9F86324B55}">
      <dgm:prSet/>
      <dgm:spPr/>
      <dgm:t>
        <a:bodyPr/>
        <a:lstStyle/>
        <a:p>
          <a:r>
            <a:rPr lang="fr-FR" dirty="0"/>
            <a:t>Tuiles : </a:t>
          </a:r>
          <a:endParaRPr lang="en-US" dirty="0"/>
        </a:p>
      </dgm:t>
    </dgm:pt>
    <dgm:pt modelId="{29BEDBCA-D0F5-4122-A2AF-45043902D466}" type="parTrans" cxnId="{FFD9085C-6574-4007-9084-D37CD722972E}">
      <dgm:prSet/>
      <dgm:spPr/>
      <dgm:t>
        <a:bodyPr/>
        <a:lstStyle/>
        <a:p>
          <a:endParaRPr lang="en-US"/>
        </a:p>
      </dgm:t>
    </dgm:pt>
    <dgm:pt modelId="{A51A60EF-8250-4A13-9FE7-01377C3BF905}" type="sibTrans" cxnId="{FFD9085C-6574-4007-9084-D37CD722972E}">
      <dgm:prSet/>
      <dgm:spPr/>
      <dgm:t>
        <a:bodyPr/>
        <a:lstStyle/>
        <a:p>
          <a:endParaRPr lang="en-US"/>
        </a:p>
      </dgm:t>
    </dgm:pt>
    <dgm:pt modelId="{D8937381-07CF-4223-9F61-D95D026F86AB}">
      <dgm:prSet/>
      <dgm:spPr/>
      <dgm:t>
        <a:bodyPr/>
        <a:lstStyle/>
        <a:p>
          <a:r>
            <a:rPr lang="fr-FR" dirty="0"/>
            <a:t>Entre 35 CHF et 90 CHF/m².</a:t>
          </a:r>
          <a:endParaRPr lang="en-US" dirty="0"/>
        </a:p>
      </dgm:t>
    </dgm:pt>
    <dgm:pt modelId="{09E289EF-870C-4AB5-87BB-0687A66C17C8}" type="parTrans" cxnId="{C356F8BB-5D65-4C2E-A8BB-39BA634FDC83}">
      <dgm:prSet/>
      <dgm:spPr/>
      <dgm:t>
        <a:bodyPr/>
        <a:lstStyle/>
        <a:p>
          <a:endParaRPr lang="en-US"/>
        </a:p>
      </dgm:t>
    </dgm:pt>
    <dgm:pt modelId="{11478813-104B-4955-A956-90589F7DA5CF}" type="sibTrans" cxnId="{C356F8BB-5D65-4C2E-A8BB-39BA634FDC83}">
      <dgm:prSet/>
      <dgm:spPr/>
      <dgm:t>
        <a:bodyPr/>
        <a:lstStyle/>
        <a:p>
          <a:endParaRPr lang="en-US"/>
        </a:p>
      </dgm:t>
    </dgm:pt>
    <dgm:pt modelId="{C0A3461C-96C4-4C03-BD40-1BF4B3F90EE1}">
      <dgm:prSet/>
      <dgm:spPr/>
      <dgm:t>
        <a:bodyPr/>
        <a:lstStyle/>
        <a:p>
          <a:r>
            <a:rPr lang="fr-FR" dirty="0"/>
            <a:t>Ardoise :</a:t>
          </a:r>
          <a:endParaRPr lang="en-US" dirty="0"/>
        </a:p>
      </dgm:t>
    </dgm:pt>
    <dgm:pt modelId="{87C2205C-D5B2-4D6C-AAA5-633A967AC07A}" type="parTrans" cxnId="{F51FCD25-CA99-4966-AD31-82F463204304}">
      <dgm:prSet/>
      <dgm:spPr/>
      <dgm:t>
        <a:bodyPr/>
        <a:lstStyle/>
        <a:p>
          <a:endParaRPr lang="en-US"/>
        </a:p>
      </dgm:t>
    </dgm:pt>
    <dgm:pt modelId="{A3C72B47-18CA-4FF4-8335-423EF50AB4EA}" type="sibTrans" cxnId="{F51FCD25-CA99-4966-AD31-82F463204304}">
      <dgm:prSet/>
      <dgm:spPr/>
      <dgm:t>
        <a:bodyPr/>
        <a:lstStyle/>
        <a:p>
          <a:endParaRPr lang="en-US"/>
        </a:p>
      </dgm:t>
    </dgm:pt>
    <dgm:pt modelId="{C272BA70-2F0B-4F81-98A5-FFD141EA8568}">
      <dgm:prSet/>
      <dgm:spPr/>
      <dgm:t>
        <a:bodyPr/>
        <a:lstStyle/>
        <a:p>
          <a:r>
            <a:rPr lang="fr-FR" dirty="0"/>
            <a:t>Entre 45 CHF et 160 CHF/m².</a:t>
          </a:r>
          <a:endParaRPr lang="en-US" dirty="0"/>
        </a:p>
      </dgm:t>
    </dgm:pt>
    <dgm:pt modelId="{1E0CFAD7-EA92-4BD4-9A40-66B92A9959C6}" type="parTrans" cxnId="{F599863B-2A36-4ACC-A7E3-7152AF605662}">
      <dgm:prSet/>
      <dgm:spPr/>
      <dgm:t>
        <a:bodyPr/>
        <a:lstStyle/>
        <a:p>
          <a:endParaRPr lang="en-US"/>
        </a:p>
      </dgm:t>
    </dgm:pt>
    <dgm:pt modelId="{29CE33B9-2B4E-4ACC-BAD9-0CB6E253EB8B}" type="sibTrans" cxnId="{F599863B-2A36-4ACC-A7E3-7152AF605662}">
      <dgm:prSet/>
      <dgm:spPr/>
      <dgm:t>
        <a:bodyPr/>
        <a:lstStyle/>
        <a:p>
          <a:endParaRPr lang="en-US"/>
        </a:p>
      </dgm:t>
    </dgm:pt>
    <dgm:pt modelId="{4FBF242F-DE7C-4DBA-B30A-EDA2D76CCB28}">
      <dgm:prSet/>
      <dgm:spPr/>
      <dgm:t>
        <a:bodyPr/>
        <a:lstStyle/>
        <a:p>
          <a:r>
            <a:rPr lang="fr-FR" dirty="0"/>
            <a:t>Bac acier: </a:t>
          </a:r>
          <a:endParaRPr lang="en-US" dirty="0"/>
        </a:p>
      </dgm:t>
    </dgm:pt>
    <dgm:pt modelId="{5E27A063-27FE-413F-A06B-1F96D420CD6C}" type="parTrans" cxnId="{EFD0ACC5-873A-41B4-954B-17525F49D152}">
      <dgm:prSet/>
      <dgm:spPr/>
      <dgm:t>
        <a:bodyPr/>
        <a:lstStyle/>
        <a:p>
          <a:endParaRPr lang="en-US"/>
        </a:p>
      </dgm:t>
    </dgm:pt>
    <dgm:pt modelId="{89C2830B-972A-4D69-AE83-C6F705B5A8ED}" type="sibTrans" cxnId="{EFD0ACC5-873A-41B4-954B-17525F49D152}">
      <dgm:prSet/>
      <dgm:spPr/>
      <dgm:t>
        <a:bodyPr/>
        <a:lstStyle/>
        <a:p>
          <a:endParaRPr lang="en-US"/>
        </a:p>
      </dgm:t>
    </dgm:pt>
    <dgm:pt modelId="{E7424A30-D57F-4A0B-B4ED-94F6DD0D0966}">
      <dgm:prSet/>
      <dgm:spPr/>
      <dgm:t>
        <a:bodyPr/>
        <a:lstStyle/>
        <a:p>
          <a:r>
            <a:rPr lang="fr-FR"/>
            <a:t>Entre 25 CHF et 120 CHF/m².</a:t>
          </a:r>
          <a:endParaRPr lang="en-US"/>
        </a:p>
      </dgm:t>
    </dgm:pt>
    <dgm:pt modelId="{9748F44C-7EE7-4E3E-867D-1B7A8C2D44FC}" type="parTrans" cxnId="{9EEAF693-7151-4B32-BC91-79E1A78126FA}">
      <dgm:prSet/>
      <dgm:spPr/>
      <dgm:t>
        <a:bodyPr/>
        <a:lstStyle/>
        <a:p>
          <a:endParaRPr lang="en-US"/>
        </a:p>
      </dgm:t>
    </dgm:pt>
    <dgm:pt modelId="{0B041DF2-32E9-4908-9C06-9723185D461B}" type="sibTrans" cxnId="{9EEAF693-7151-4B32-BC91-79E1A78126FA}">
      <dgm:prSet/>
      <dgm:spPr/>
      <dgm:t>
        <a:bodyPr/>
        <a:lstStyle/>
        <a:p>
          <a:endParaRPr lang="en-US"/>
        </a:p>
      </dgm:t>
    </dgm:pt>
    <dgm:pt modelId="{0F300A37-E3C5-4F74-A1F0-EDB5A48D08D3}">
      <dgm:prSet/>
      <dgm:spPr/>
      <dgm:t>
        <a:bodyPr/>
        <a:lstStyle/>
        <a:p>
          <a:r>
            <a:rPr lang="fr-FR" dirty="0"/>
            <a:t>Isolation: </a:t>
          </a:r>
          <a:endParaRPr lang="en-US" dirty="0"/>
        </a:p>
      </dgm:t>
    </dgm:pt>
    <dgm:pt modelId="{08D7F41F-9498-45B5-836B-05C42F21C132}" type="parTrans" cxnId="{52C7A659-A273-463F-B12A-1A8EC5F84679}">
      <dgm:prSet/>
      <dgm:spPr/>
      <dgm:t>
        <a:bodyPr/>
        <a:lstStyle/>
        <a:p>
          <a:endParaRPr lang="en-US"/>
        </a:p>
      </dgm:t>
    </dgm:pt>
    <dgm:pt modelId="{B3DA0DB9-F5A2-405F-939A-066827A7D6DE}" type="sibTrans" cxnId="{52C7A659-A273-463F-B12A-1A8EC5F84679}">
      <dgm:prSet/>
      <dgm:spPr/>
      <dgm:t>
        <a:bodyPr/>
        <a:lstStyle/>
        <a:p>
          <a:endParaRPr lang="en-US"/>
        </a:p>
      </dgm:t>
    </dgm:pt>
    <dgm:pt modelId="{0E85D267-5ADF-46EE-A4E0-C1AFDE009131}">
      <dgm:prSet/>
      <dgm:spPr/>
      <dgm:t>
        <a:bodyPr/>
        <a:lstStyle/>
        <a:p>
          <a:r>
            <a:rPr lang="fr-FR" dirty="0"/>
            <a:t>Entre 30CHF et 150CHF/m².</a:t>
          </a:r>
          <a:endParaRPr lang="en-US" dirty="0"/>
        </a:p>
      </dgm:t>
    </dgm:pt>
    <dgm:pt modelId="{DB1FC67A-195B-408E-8FB2-07F176F6FE0D}" type="parTrans" cxnId="{CD4B63BB-C7B7-4DFE-9F8F-E31198ACCE52}">
      <dgm:prSet/>
      <dgm:spPr/>
      <dgm:t>
        <a:bodyPr/>
        <a:lstStyle/>
        <a:p>
          <a:endParaRPr lang="en-US"/>
        </a:p>
      </dgm:t>
    </dgm:pt>
    <dgm:pt modelId="{6197E475-1630-4CE6-9286-6BFBAA1CFE7C}" type="sibTrans" cxnId="{CD4B63BB-C7B7-4DFE-9F8F-E31198ACCE52}">
      <dgm:prSet/>
      <dgm:spPr/>
      <dgm:t>
        <a:bodyPr/>
        <a:lstStyle/>
        <a:p>
          <a:endParaRPr lang="en-US"/>
        </a:p>
      </dgm:t>
    </dgm:pt>
    <dgm:pt modelId="{68F30BD9-18CF-4D83-9547-6291D0C7F2FD}">
      <dgm:prSet/>
      <dgm:spPr/>
      <dgm:t>
        <a:bodyPr/>
        <a:lstStyle/>
        <a:p>
          <a:r>
            <a:rPr lang="fr-FR" dirty="0"/>
            <a:t>Sous couverture et pare vapeur</a:t>
          </a:r>
          <a:endParaRPr lang="en-US" dirty="0"/>
        </a:p>
      </dgm:t>
    </dgm:pt>
    <dgm:pt modelId="{B6853B5D-0C72-43D9-9BB0-C3802B0166B4}" type="parTrans" cxnId="{1C7BE58F-22B4-4936-ABA8-9CDAEC45ED28}">
      <dgm:prSet/>
      <dgm:spPr/>
      <dgm:t>
        <a:bodyPr/>
        <a:lstStyle/>
        <a:p>
          <a:endParaRPr lang="en-US"/>
        </a:p>
      </dgm:t>
    </dgm:pt>
    <dgm:pt modelId="{0380B11D-D7CF-4FEA-9990-9EF83C56F71B}" type="sibTrans" cxnId="{1C7BE58F-22B4-4936-ABA8-9CDAEC45ED28}">
      <dgm:prSet/>
      <dgm:spPr/>
      <dgm:t>
        <a:bodyPr/>
        <a:lstStyle/>
        <a:p>
          <a:endParaRPr lang="en-US"/>
        </a:p>
      </dgm:t>
    </dgm:pt>
    <dgm:pt modelId="{4DD509D4-0B7E-43D2-BE7B-BA8FC0A5F42C}">
      <dgm:prSet/>
      <dgm:spPr/>
      <dgm:t>
        <a:bodyPr/>
        <a:lstStyle/>
        <a:p>
          <a:r>
            <a:rPr lang="fr-FR" dirty="0"/>
            <a:t>Entre 15CHF et 50CHF/m².</a:t>
          </a:r>
          <a:endParaRPr lang="en-US" dirty="0"/>
        </a:p>
      </dgm:t>
    </dgm:pt>
    <dgm:pt modelId="{527B0FB1-F034-4535-B847-A764651C9805}" type="parTrans" cxnId="{96C8E098-03D8-454F-8202-93872BA10423}">
      <dgm:prSet/>
      <dgm:spPr/>
      <dgm:t>
        <a:bodyPr/>
        <a:lstStyle/>
        <a:p>
          <a:endParaRPr lang="en-US"/>
        </a:p>
      </dgm:t>
    </dgm:pt>
    <dgm:pt modelId="{886C7F96-FF70-4DC2-85BF-53BAB94459DE}" type="sibTrans" cxnId="{96C8E098-03D8-454F-8202-93872BA10423}">
      <dgm:prSet/>
      <dgm:spPr/>
      <dgm:t>
        <a:bodyPr/>
        <a:lstStyle/>
        <a:p>
          <a:endParaRPr lang="en-US"/>
        </a:p>
      </dgm:t>
    </dgm:pt>
    <dgm:pt modelId="{F4270CB0-0659-4FCA-AD36-67BC7D90776C}">
      <dgm:prSet/>
      <dgm:spPr/>
      <dgm:t>
        <a:bodyPr/>
        <a:lstStyle/>
        <a:p>
          <a:r>
            <a:rPr lang="en-US"/>
            <a:t>Prix moyen</a:t>
          </a:r>
          <a:endParaRPr lang="en-US" dirty="0"/>
        </a:p>
      </dgm:t>
    </dgm:pt>
    <dgm:pt modelId="{95112A8B-9D5D-4768-A60C-5AAA32F0DAB6}" type="parTrans" cxnId="{DA82A946-17F4-4952-BD30-3372BD2EAA5D}">
      <dgm:prSet/>
      <dgm:spPr/>
      <dgm:t>
        <a:bodyPr/>
        <a:lstStyle/>
        <a:p>
          <a:endParaRPr lang="fr-CH"/>
        </a:p>
      </dgm:t>
    </dgm:pt>
    <dgm:pt modelId="{7DB6F286-2FE6-4B16-B2C4-FA250BEE6829}" type="sibTrans" cxnId="{DA82A946-17F4-4952-BD30-3372BD2EAA5D}">
      <dgm:prSet/>
      <dgm:spPr/>
      <dgm:t>
        <a:bodyPr/>
        <a:lstStyle/>
        <a:p>
          <a:endParaRPr lang="fr-CH"/>
        </a:p>
      </dgm:t>
    </dgm:pt>
    <dgm:pt modelId="{07638C69-6609-4D46-847C-A43544F3EE89}">
      <dgm:prSet/>
      <dgm:spPr/>
      <dgm:t>
        <a:bodyPr/>
        <a:lstStyle/>
        <a:p>
          <a:r>
            <a:rPr lang="fr-CH" dirty="0"/>
            <a:t>Entre 80CHF et 290CHF/</a:t>
          </a:r>
          <a:r>
            <a:rPr lang="fr-FR" dirty="0"/>
            <a:t>m²</a:t>
          </a:r>
          <a:endParaRPr lang="fr-CH" dirty="0"/>
        </a:p>
      </dgm:t>
    </dgm:pt>
    <dgm:pt modelId="{2C953ECE-E63B-4930-BD5A-837A26517E23}" type="parTrans" cxnId="{58296117-4C5C-47CE-9BE8-BC6524802B47}">
      <dgm:prSet/>
      <dgm:spPr/>
      <dgm:t>
        <a:bodyPr/>
        <a:lstStyle/>
        <a:p>
          <a:endParaRPr lang="fr-CH"/>
        </a:p>
      </dgm:t>
    </dgm:pt>
    <dgm:pt modelId="{3A2292D0-B2FD-4F0B-A763-D5CE50210B8B}" type="sibTrans" cxnId="{58296117-4C5C-47CE-9BE8-BC6524802B47}">
      <dgm:prSet/>
      <dgm:spPr/>
      <dgm:t>
        <a:bodyPr/>
        <a:lstStyle/>
        <a:p>
          <a:endParaRPr lang="fr-CH"/>
        </a:p>
      </dgm:t>
    </dgm:pt>
    <dgm:pt modelId="{1B2B3CD4-BB98-4CAD-A57F-0E760086E8B8}" type="pres">
      <dgm:prSet presAssocID="{4FD8F60C-2EA7-46FB-800A-486549E627FE}" presName="Name0" presStyleCnt="0">
        <dgm:presLayoutVars>
          <dgm:dir/>
          <dgm:animLvl val="lvl"/>
          <dgm:resizeHandles val="exact"/>
        </dgm:presLayoutVars>
      </dgm:prSet>
      <dgm:spPr/>
    </dgm:pt>
    <dgm:pt modelId="{79DFF1D3-7C24-4905-BD5C-7E4FBCB1C586}" type="pres">
      <dgm:prSet presAssocID="{F4270CB0-0659-4FCA-AD36-67BC7D90776C}" presName="linNode" presStyleCnt="0"/>
      <dgm:spPr/>
    </dgm:pt>
    <dgm:pt modelId="{613A2A93-1257-412D-9E11-30F83FB92F55}" type="pres">
      <dgm:prSet presAssocID="{F4270CB0-0659-4FCA-AD36-67BC7D90776C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3275F583-02C3-4C3F-AF27-A3BDEA4A0A05}" type="pres">
      <dgm:prSet presAssocID="{F4270CB0-0659-4FCA-AD36-67BC7D90776C}" presName="descendantText" presStyleLbl="alignAccFollowNode1" presStyleIdx="0" presStyleCnt="6">
        <dgm:presLayoutVars>
          <dgm:bulletEnabled val="1"/>
        </dgm:presLayoutVars>
      </dgm:prSet>
      <dgm:spPr/>
    </dgm:pt>
    <dgm:pt modelId="{2C566955-7DCC-4C98-8857-57531D7E95FA}" type="pres">
      <dgm:prSet presAssocID="{7DB6F286-2FE6-4B16-B2C4-FA250BEE6829}" presName="sp" presStyleCnt="0"/>
      <dgm:spPr/>
    </dgm:pt>
    <dgm:pt modelId="{197B38E8-1654-4066-8281-043F6BDA2360}" type="pres">
      <dgm:prSet presAssocID="{52D0D235-9189-44CB-9749-6F9F86324B55}" presName="linNode" presStyleCnt="0"/>
      <dgm:spPr/>
    </dgm:pt>
    <dgm:pt modelId="{85AEA761-DBEF-4A47-A00A-8255936AD850}" type="pres">
      <dgm:prSet presAssocID="{52D0D235-9189-44CB-9749-6F9F86324B55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F603BBD5-F616-4A1C-B642-58AE25755C3F}" type="pres">
      <dgm:prSet presAssocID="{52D0D235-9189-44CB-9749-6F9F86324B55}" presName="descendantText" presStyleLbl="alignAccFollowNode1" presStyleIdx="1" presStyleCnt="6">
        <dgm:presLayoutVars>
          <dgm:bulletEnabled val="1"/>
        </dgm:presLayoutVars>
      </dgm:prSet>
      <dgm:spPr/>
    </dgm:pt>
    <dgm:pt modelId="{D2543EC4-2517-4550-AF41-CB82F334BB15}" type="pres">
      <dgm:prSet presAssocID="{A51A60EF-8250-4A13-9FE7-01377C3BF905}" presName="sp" presStyleCnt="0"/>
      <dgm:spPr/>
    </dgm:pt>
    <dgm:pt modelId="{70B93C5C-B85B-422D-980B-288C30239FB9}" type="pres">
      <dgm:prSet presAssocID="{C0A3461C-96C4-4C03-BD40-1BF4B3F90EE1}" presName="linNode" presStyleCnt="0"/>
      <dgm:spPr/>
    </dgm:pt>
    <dgm:pt modelId="{E29D0A6B-7B5B-4A09-8351-876D26FCAA41}" type="pres">
      <dgm:prSet presAssocID="{C0A3461C-96C4-4C03-BD40-1BF4B3F90EE1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1E3FA220-4983-498A-8A53-EC492FF6CF3E}" type="pres">
      <dgm:prSet presAssocID="{C0A3461C-96C4-4C03-BD40-1BF4B3F90EE1}" presName="descendantText" presStyleLbl="alignAccFollowNode1" presStyleIdx="2" presStyleCnt="6">
        <dgm:presLayoutVars>
          <dgm:bulletEnabled val="1"/>
        </dgm:presLayoutVars>
      </dgm:prSet>
      <dgm:spPr/>
    </dgm:pt>
    <dgm:pt modelId="{49B3C1C8-4370-43C8-B591-00B55B9EEB54}" type="pres">
      <dgm:prSet presAssocID="{A3C72B47-18CA-4FF4-8335-423EF50AB4EA}" presName="sp" presStyleCnt="0"/>
      <dgm:spPr/>
    </dgm:pt>
    <dgm:pt modelId="{D6392396-B7D7-435C-A5ED-14D09D0C4404}" type="pres">
      <dgm:prSet presAssocID="{4FBF242F-DE7C-4DBA-B30A-EDA2D76CCB28}" presName="linNode" presStyleCnt="0"/>
      <dgm:spPr/>
    </dgm:pt>
    <dgm:pt modelId="{268C5E8A-123A-4F4F-8A4C-0D42FE41DCDB}" type="pres">
      <dgm:prSet presAssocID="{4FBF242F-DE7C-4DBA-B30A-EDA2D76CCB28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D90D6F44-18A7-4E50-919D-CC9268EA440D}" type="pres">
      <dgm:prSet presAssocID="{4FBF242F-DE7C-4DBA-B30A-EDA2D76CCB28}" presName="descendantText" presStyleLbl="alignAccFollowNode1" presStyleIdx="3" presStyleCnt="6">
        <dgm:presLayoutVars>
          <dgm:bulletEnabled val="1"/>
        </dgm:presLayoutVars>
      </dgm:prSet>
      <dgm:spPr/>
    </dgm:pt>
    <dgm:pt modelId="{74CFDF8B-BCAC-4918-A041-DF0760860A8D}" type="pres">
      <dgm:prSet presAssocID="{89C2830B-972A-4D69-AE83-C6F705B5A8ED}" presName="sp" presStyleCnt="0"/>
      <dgm:spPr/>
    </dgm:pt>
    <dgm:pt modelId="{13242DC9-5C0A-4072-9B63-09D34A133CAB}" type="pres">
      <dgm:prSet presAssocID="{0F300A37-E3C5-4F74-A1F0-EDB5A48D08D3}" presName="linNode" presStyleCnt="0"/>
      <dgm:spPr/>
    </dgm:pt>
    <dgm:pt modelId="{34C8B2FD-00ED-4480-910C-EF2F239D6AFC}" type="pres">
      <dgm:prSet presAssocID="{0F300A37-E3C5-4F74-A1F0-EDB5A48D08D3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02C11FEF-E9A9-45BD-9D64-840D7F216BC0}" type="pres">
      <dgm:prSet presAssocID="{0F300A37-E3C5-4F74-A1F0-EDB5A48D08D3}" presName="descendantText" presStyleLbl="alignAccFollowNode1" presStyleIdx="4" presStyleCnt="6">
        <dgm:presLayoutVars>
          <dgm:bulletEnabled val="1"/>
        </dgm:presLayoutVars>
      </dgm:prSet>
      <dgm:spPr/>
    </dgm:pt>
    <dgm:pt modelId="{90865DDF-6BFA-4CF4-8CB9-60814C903534}" type="pres">
      <dgm:prSet presAssocID="{B3DA0DB9-F5A2-405F-939A-066827A7D6DE}" presName="sp" presStyleCnt="0"/>
      <dgm:spPr/>
    </dgm:pt>
    <dgm:pt modelId="{110A0E05-A414-4701-9A23-DFEC7AB9CF34}" type="pres">
      <dgm:prSet presAssocID="{68F30BD9-18CF-4D83-9547-6291D0C7F2FD}" presName="linNode" presStyleCnt="0"/>
      <dgm:spPr/>
    </dgm:pt>
    <dgm:pt modelId="{0E680C15-2054-4B74-A514-46EBC819C6AC}" type="pres">
      <dgm:prSet presAssocID="{68F30BD9-18CF-4D83-9547-6291D0C7F2FD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C8013BAE-AE66-4286-A507-8D5B93D77332}" type="pres">
      <dgm:prSet presAssocID="{68F30BD9-18CF-4D83-9547-6291D0C7F2FD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1867F300-A04E-4AC1-A1AC-2C954303D9FB}" type="presOf" srcId="{E7424A30-D57F-4A0B-B4ED-94F6DD0D0966}" destId="{D90D6F44-18A7-4E50-919D-CC9268EA440D}" srcOrd="0" destOrd="0" presId="urn:microsoft.com/office/officeart/2005/8/layout/vList5"/>
    <dgm:cxn modelId="{A44DE20F-4984-4337-BA67-276129DDDA98}" type="presOf" srcId="{0F300A37-E3C5-4F74-A1F0-EDB5A48D08D3}" destId="{34C8B2FD-00ED-4480-910C-EF2F239D6AFC}" srcOrd="0" destOrd="0" presId="urn:microsoft.com/office/officeart/2005/8/layout/vList5"/>
    <dgm:cxn modelId="{58296117-4C5C-47CE-9BE8-BC6524802B47}" srcId="{F4270CB0-0659-4FCA-AD36-67BC7D90776C}" destId="{07638C69-6609-4D46-847C-A43544F3EE89}" srcOrd="0" destOrd="0" parTransId="{2C953ECE-E63B-4930-BD5A-837A26517E23}" sibTransId="{3A2292D0-B2FD-4F0B-A763-D5CE50210B8B}"/>
    <dgm:cxn modelId="{F51FCD25-CA99-4966-AD31-82F463204304}" srcId="{4FD8F60C-2EA7-46FB-800A-486549E627FE}" destId="{C0A3461C-96C4-4C03-BD40-1BF4B3F90EE1}" srcOrd="2" destOrd="0" parTransId="{87C2205C-D5B2-4D6C-AAA5-633A967AC07A}" sibTransId="{A3C72B47-18CA-4FF4-8335-423EF50AB4EA}"/>
    <dgm:cxn modelId="{F599863B-2A36-4ACC-A7E3-7152AF605662}" srcId="{C0A3461C-96C4-4C03-BD40-1BF4B3F90EE1}" destId="{C272BA70-2F0B-4F81-98A5-FFD141EA8568}" srcOrd="0" destOrd="0" parTransId="{1E0CFAD7-EA92-4BD4-9A40-66B92A9959C6}" sibTransId="{29CE33B9-2B4E-4ACC-BAD9-0CB6E253EB8B}"/>
    <dgm:cxn modelId="{FFD9085C-6574-4007-9084-D37CD722972E}" srcId="{4FD8F60C-2EA7-46FB-800A-486549E627FE}" destId="{52D0D235-9189-44CB-9749-6F9F86324B55}" srcOrd="1" destOrd="0" parTransId="{29BEDBCA-D0F5-4122-A2AF-45043902D466}" sibTransId="{A51A60EF-8250-4A13-9FE7-01377C3BF905}"/>
    <dgm:cxn modelId="{D1DCE95E-709C-485F-9477-3C6C3EC730D9}" type="presOf" srcId="{68F30BD9-18CF-4D83-9547-6291D0C7F2FD}" destId="{0E680C15-2054-4B74-A514-46EBC819C6AC}" srcOrd="0" destOrd="0" presId="urn:microsoft.com/office/officeart/2005/8/layout/vList5"/>
    <dgm:cxn modelId="{DA82A946-17F4-4952-BD30-3372BD2EAA5D}" srcId="{4FD8F60C-2EA7-46FB-800A-486549E627FE}" destId="{F4270CB0-0659-4FCA-AD36-67BC7D90776C}" srcOrd="0" destOrd="0" parTransId="{95112A8B-9D5D-4768-A60C-5AAA32F0DAB6}" sibTransId="{7DB6F286-2FE6-4B16-B2C4-FA250BEE6829}"/>
    <dgm:cxn modelId="{A3970B6A-CEA5-434E-8A25-5763FCB07C3F}" type="presOf" srcId="{C272BA70-2F0B-4F81-98A5-FFD141EA8568}" destId="{1E3FA220-4983-498A-8A53-EC492FF6CF3E}" srcOrd="0" destOrd="0" presId="urn:microsoft.com/office/officeart/2005/8/layout/vList5"/>
    <dgm:cxn modelId="{0849364F-A380-43D4-BCD1-14EF0E79AA17}" type="presOf" srcId="{D8937381-07CF-4223-9F61-D95D026F86AB}" destId="{F603BBD5-F616-4A1C-B642-58AE25755C3F}" srcOrd="0" destOrd="0" presId="urn:microsoft.com/office/officeart/2005/8/layout/vList5"/>
    <dgm:cxn modelId="{B852EC57-420A-4963-ACF8-9B097E23976A}" type="presOf" srcId="{C0A3461C-96C4-4C03-BD40-1BF4B3F90EE1}" destId="{E29D0A6B-7B5B-4A09-8351-876D26FCAA41}" srcOrd="0" destOrd="0" presId="urn:microsoft.com/office/officeart/2005/8/layout/vList5"/>
    <dgm:cxn modelId="{52C7A659-A273-463F-B12A-1A8EC5F84679}" srcId="{4FD8F60C-2EA7-46FB-800A-486549E627FE}" destId="{0F300A37-E3C5-4F74-A1F0-EDB5A48D08D3}" srcOrd="4" destOrd="0" parTransId="{08D7F41F-9498-45B5-836B-05C42F21C132}" sibTransId="{B3DA0DB9-F5A2-405F-939A-066827A7D6DE}"/>
    <dgm:cxn modelId="{715E8D81-9E24-499C-9A8F-42B44C878F4A}" type="presOf" srcId="{52D0D235-9189-44CB-9749-6F9F86324B55}" destId="{85AEA761-DBEF-4A47-A00A-8255936AD850}" srcOrd="0" destOrd="0" presId="urn:microsoft.com/office/officeart/2005/8/layout/vList5"/>
    <dgm:cxn modelId="{1C7BE58F-22B4-4936-ABA8-9CDAEC45ED28}" srcId="{4FD8F60C-2EA7-46FB-800A-486549E627FE}" destId="{68F30BD9-18CF-4D83-9547-6291D0C7F2FD}" srcOrd="5" destOrd="0" parTransId="{B6853B5D-0C72-43D9-9BB0-C3802B0166B4}" sibTransId="{0380B11D-D7CF-4FEA-9990-9EF83C56F71B}"/>
    <dgm:cxn modelId="{9EEAF693-7151-4B32-BC91-79E1A78126FA}" srcId="{4FBF242F-DE7C-4DBA-B30A-EDA2D76CCB28}" destId="{E7424A30-D57F-4A0B-B4ED-94F6DD0D0966}" srcOrd="0" destOrd="0" parTransId="{9748F44C-7EE7-4E3E-867D-1B7A8C2D44FC}" sibTransId="{0B041DF2-32E9-4908-9C06-9723185D461B}"/>
    <dgm:cxn modelId="{96C8E098-03D8-454F-8202-93872BA10423}" srcId="{68F30BD9-18CF-4D83-9547-6291D0C7F2FD}" destId="{4DD509D4-0B7E-43D2-BE7B-BA8FC0A5F42C}" srcOrd="0" destOrd="0" parTransId="{527B0FB1-F034-4535-B847-A764651C9805}" sibTransId="{886C7F96-FF70-4DC2-85BF-53BAB94459DE}"/>
    <dgm:cxn modelId="{D8D8069F-B4EE-44EC-A071-9C69ABDD9458}" type="presOf" srcId="{07638C69-6609-4D46-847C-A43544F3EE89}" destId="{3275F583-02C3-4C3F-AF27-A3BDEA4A0A05}" srcOrd="0" destOrd="0" presId="urn:microsoft.com/office/officeart/2005/8/layout/vList5"/>
    <dgm:cxn modelId="{30B9EAAF-D3BC-4892-A28B-6D661F4B5A33}" type="presOf" srcId="{4FD8F60C-2EA7-46FB-800A-486549E627FE}" destId="{1B2B3CD4-BB98-4CAD-A57F-0E760086E8B8}" srcOrd="0" destOrd="0" presId="urn:microsoft.com/office/officeart/2005/8/layout/vList5"/>
    <dgm:cxn modelId="{CD4B63BB-C7B7-4DFE-9F8F-E31198ACCE52}" srcId="{0F300A37-E3C5-4F74-A1F0-EDB5A48D08D3}" destId="{0E85D267-5ADF-46EE-A4E0-C1AFDE009131}" srcOrd="0" destOrd="0" parTransId="{DB1FC67A-195B-408E-8FB2-07F176F6FE0D}" sibTransId="{6197E475-1630-4CE6-9286-6BFBAA1CFE7C}"/>
    <dgm:cxn modelId="{C356F8BB-5D65-4C2E-A8BB-39BA634FDC83}" srcId="{52D0D235-9189-44CB-9749-6F9F86324B55}" destId="{D8937381-07CF-4223-9F61-D95D026F86AB}" srcOrd="0" destOrd="0" parTransId="{09E289EF-870C-4AB5-87BB-0687A66C17C8}" sibTransId="{11478813-104B-4955-A956-90589F7DA5CF}"/>
    <dgm:cxn modelId="{EFD0ACC5-873A-41B4-954B-17525F49D152}" srcId="{4FD8F60C-2EA7-46FB-800A-486549E627FE}" destId="{4FBF242F-DE7C-4DBA-B30A-EDA2D76CCB28}" srcOrd="3" destOrd="0" parTransId="{5E27A063-27FE-413F-A06B-1F96D420CD6C}" sibTransId="{89C2830B-972A-4D69-AE83-C6F705B5A8ED}"/>
    <dgm:cxn modelId="{EA1D72D7-FBC6-403C-BB91-34C78AE3B483}" type="presOf" srcId="{4DD509D4-0B7E-43D2-BE7B-BA8FC0A5F42C}" destId="{C8013BAE-AE66-4286-A507-8D5B93D77332}" srcOrd="0" destOrd="0" presId="urn:microsoft.com/office/officeart/2005/8/layout/vList5"/>
    <dgm:cxn modelId="{B0CF18E3-D841-402B-AA26-C6B12F132296}" type="presOf" srcId="{F4270CB0-0659-4FCA-AD36-67BC7D90776C}" destId="{613A2A93-1257-412D-9E11-30F83FB92F55}" srcOrd="0" destOrd="0" presId="urn:microsoft.com/office/officeart/2005/8/layout/vList5"/>
    <dgm:cxn modelId="{826369F1-0DE3-4861-9B77-C5C24FB72AEF}" type="presOf" srcId="{0E85D267-5ADF-46EE-A4E0-C1AFDE009131}" destId="{02C11FEF-E9A9-45BD-9D64-840D7F216BC0}" srcOrd="0" destOrd="0" presId="urn:microsoft.com/office/officeart/2005/8/layout/vList5"/>
    <dgm:cxn modelId="{AEB63EF4-2136-47A2-B455-E671AC46F23B}" type="presOf" srcId="{4FBF242F-DE7C-4DBA-B30A-EDA2D76CCB28}" destId="{268C5E8A-123A-4F4F-8A4C-0D42FE41DCDB}" srcOrd="0" destOrd="0" presId="urn:microsoft.com/office/officeart/2005/8/layout/vList5"/>
    <dgm:cxn modelId="{BBE4ED5D-A42A-4012-85B4-822A787B59D7}" type="presParOf" srcId="{1B2B3CD4-BB98-4CAD-A57F-0E760086E8B8}" destId="{79DFF1D3-7C24-4905-BD5C-7E4FBCB1C586}" srcOrd="0" destOrd="0" presId="urn:microsoft.com/office/officeart/2005/8/layout/vList5"/>
    <dgm:cxn modelId="{B75AB91C-48CA-4943-840C-BA32E2432261}" type="presParOf" srcId="{79DFF1D3-7C24-4905-BD5C-7E4FBCB1C586}" destId="{613A2A93-1257-412D-9E11-30F83FB92F55}" srcOrd="0" destOrd="0" presId="urn:microsoft.com/office/officeart/2005/8/layout/vList5"/>
    <dgm:cxn modelId="{EBF23993-1059-4DEB-A4E5-BB83C1DBC576}" type="presParOf" srcId="{79DFF1D3-7C24-4905-BD5C-7E4FBCB1C586}" destId="{3275F583-02C3-4C3F-AF27-A3BDEA4A0A05}" srcOrd="1" destOrd="0" presId="urn:microsoft.com/office/officeart/2005/8/layout/vList5"/>
    <dgm:cxn modelId="{532E02C1-0F9E-4D19-AEDF-30E32DFCF2B5}" type="presParOf" srcId="{1B2B3CD4-BB98-4CAD-A57F-0E760086E8B8}" destId="{2C566955-7DCC-4C98-8857-57531D7E95FA}" srcOrd="1" destOrd="0" presId="urn:microsoft.com/office/officeart/2005/8/layout/vList5"/>
    <dgm:cxn modelId="{47EEAD5F-D5D2-4437-90B3-2A4084199123}" type="presParOf" srcId="{1B2B3CD4-BB98-4CAD-A57F-0E760086E8B8}" destId="{197B38E8-1654-4066-8281-043F6BDA2360}" srcOrd="2" destOrd="0" presId="urn:microsoft.com/office/officeart/2005/8/layout/vList5"/>
    <dgm:cxn modelId="{A2F62BBD-48FE-4DD6-90C8-B24F685C8D04}" type="presParOf" srcId="{197B38E8-1654-4066-8281-043F6BDA2360}" destId="{85AEA761-DBEF-4A47-A00A-8255936AD850}" srcOrd="0" destOrd="0" presId="urn:microsoft.com/office/officeart/2005/8/layout/vList5"/>
    <dgm:cxn modelId="{0500FBCE-D71B-49C8-B72C-933479D97519}" type="presParOf" srcId="{197B38E8-1654-4066-8281-043F6BDA2360}" destId="{F603BBD5-F616-4A1C-B642-58AE25755C3F}" srcOrd="1" destOrd="0" presId="urn:microsoft.com/office/officeart/2005/8/layout/vList5"/>
    <dgm:cxn modelId="{25E54A78-259A-40DC-AB8D-20F58D0A2F82}" type="presParOf" srcId="{1B2B3CD4-BB98-4CAD-A57F-0E760086E8B8}" destId="{D2543EC4-2517-4550-AF41-CB82F334BB15}" srcOrd="3" destOrd="0" presId="urn:microsoft.com/office/officeart/2005/8/layout/vList5"/>
    <dgm:cxn modelId="{8F7BA93A-757D-4AE6-8D89-574A9F4D3BF2}" type="presParOf" srcId="{1B2B3CD4-BB98-4CAD-A57F-0E760086E8B8}" destId="{70B93C5C-B85B-422D-980B-288C30239FB9}" srcOrd="4" destOrd="0" presId="urn:microsoft.com/office/officeart/2005/8/layout/vList5"/>
    <dgm:cxn modelId="{460D4DEF-58AD-4485-B9B9-6957CBE3B41D}" type="presParOf" srcId="{70B93C5C-B85B-422D-980B-288C30239FB9}" destId="{E29D0A6B-7B5B-4A09-8351-876D26FCAA41}" srcOrd="0" destOrd="0" presId="urn:microsoft.com/office/officeart/2005/8/layout/vList5"/>
    <dgm:cxn modelId="{9094E69C-ABED-4816-9948-59AC6B3B488D}" type="presParOf" srcId="{70B93C5C-B85B-422D-980B-288C30239FB9}" destId="{1E3FA220-4983-498A-8A53-EC492FF6CF3E}" srcOrd="1" destOrd="0" presId="urn:microsoft.com/office/officeart/2005/8/layout/vList5"/>
    <dgm:cxn modelId="{9591C967-C3CA-4AEA-A6D5-6BF6AF9F0109}" type="presParOf" srcId="{1B2B3CD4-BB98-4CAD-A57F-0E760086E8B8}" destId="{49B3C1C8-4370-43C8-B591-00B55B9EEB54}" srcOrd="5" destOrd="0" presId="urn:microsoft.com/office/officeart/2005/8/layout/vList5"/>
    <dgm:cxn modelId="{25F82282-28E3-48B6-822B-412EBA71E027}" type="presParOf" srcId="{1B2B3CD4-BB98-4CAD-A57F-0E760086E8B8}" destId="{D6392396-B7D7-435C-A5ED-14D09D0C4404}" srcOrd="6" destOrd="0" presId="urn:microsoft.com/office/officeart/2005/8/layout/vList5"/>
    <dgm:cxn modelId="{E6A2D4A7-62C0-445A-AC5C-09E05F037FCD}" type="presParOf" srcId="{D6392396-B7D7-435C-A5ED-14D09D0C4404}" destId="{268C5E8A-123A-4F4F-8A4C-0D42FE41DCDB}" srcOrd="0" destOrd="0" presId="urn:microsoft.com/office/officeart/2005/8/layout/vList5"/>
    <dgm:cxn modelId="{699E9F28-83E3-4F9D-9435-660D0AC2E459}" type="presParOf" srcId="{D6392396-B7D7-435C-A5ED-14D09D0C4404}" destId="{D90D6F44-18A7-4E50-919D-CC9268EA440D}" srcOrd="1" destOrd="0" presId="urn:microsoft.com/office/officeart/2005/8/layout/vList5"/>
    <dgm:cxn modelId="{8C37865A-71FB-4CAD-A019-75903C53BD3F}" type="presParOf" srcId="{1B2B3CD4-BB98-4CAD-A57F-0E760086E8B8}" destId="{74CFDF8B-BCAC-4918-A041-DF0760860A8D}" srcOrd="7" destOrd="0" presId="urn:microsoft.com/office/officeart/2005/8/layout/vList5"/>
    <dgm:cxn modelId="{719AA371-81EC-41E1-ACA5-A7D1A67C7070}" type="presParOf" srcId="{1B2B3CD4-BB98-4CAD-A57F-0E760086E8B8}" destId="{13242DC9-5C0A-4072-9B63-09D34A133CAB}" srcOrd="8" destOrd="0" presId="urn:microsoft.com/office/officeart/2005/8/layout/vList5"/>
    <dgm:cxn modelId="{0621D2B3-DB92-49F1-8798-896931218AAD}" type="presParOf" srcId="{13242DC9-5C0A-4072-9B63-09D34A133CAB}" destId="{34C8B2FD-00ED-4480-910C-EF2F239D6AFC}" srcOrd="0" destOrd="0" presId="urn:microsoft.com/office/officeart/2005/8/layout/vList5"/>
    <dgm:cxn modelId="{5CC22B55-CFC0-4048-BDD7-FC565CCFC14B}" type="presParOf" srcId="{13242DC9-5C0A-4072-9B63-09D34A133CAB}" destId="{02C11FEF-E9A9-45BD-9D64-840D7F216BC0}" srcOrd="1" destOrd="0" presId="urn:microsoft.com/office/officeart/2005/8/layout/vList5"/>
    <dgm:cxn modelId="{54EEECC2-7767-4856-B003-CD1543ED7782}" type="presParOf" srcId="{1B2B3CD4-BB98-4CAD-A57F-0E760086E8B8}" destId="{90865DDF-6BFA-4CF4-8CB9-60814C903534}" srcOrd="9" destOrd="0" presId="urn:microsoft.com/office/officeart/2005/8/layout/vList5"/>
    <dgm:cxn modelId="{8EEEF7DB-A5FF-4ED1-88D9-8FCC6FFD2444}" type="presParOf" srcId="{1B2B3CD4-BB98-4CAD-A57F-0E760086E8B8}" destId="{110A0E05-A414-4701-9A23-DFEC7AB9CF34}" srcOrd="10" destOrd="0" presId="urn:microsoft.com/office/officeart/2005/8/layout/vList5"/>
    <dgm:cxn modelId="{E832F309-7957-437E-B2BB-30997226CB96}" type="presParOf" srcId="{110A0E05-A414-4701-9A23-DFEC7AB9CF34}" destId="{0E680C15-2054-4B74-A514-46EBC819C6AC}" srcOrd="0" destOrd="0" presId="urn:microsoft.com/office/officeart/2005/8/layout/vList5"/>
    <dgm:cxn modelId="{EA6405AC-BEE8-4704-9B2B-1528A9591ABA}" type="presParOf" srcId="{110A0E05-A414-4701-9A23-DFEC7AB9CF34}" destId="{C8013BAE-AE66-4286-A507-8D5B93D773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3F80A8-3371-4526-8690-B18C37FD1A4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7EA921-F453-4CB9-B6F1-3700AC75CD2E}">
      <dgm:prSet/>
      <dgm:spPr/>
      <dgm:t>
        <a:bodyPr/>
        <a:lstStyle/>
        <a:p>
          <a:pPr algn="l"/>
          <a:r>
            <a:rPr lang="fr-FR" dirty="0"/>
            <a:t>Prix estimé : Entre 150 CHF et 400 CHF par m².</a:t>
          </a:r>
          <a:endParaRPr lang="en-US" dirty="0"/>
        </a:p>
      </dgm:t>
    </dgm:pt>
    <dgm:pt modelId="{602CF478-8C3C-40D3-824F-DE4BB1650B07}" type="parTrans" cxnId="{4C6D13E8-ADB5-4D17-9B5B-FD0F88085237}">
      <dgm:prSet/>
      <dgm:spPr/>
      <dgm:t>
        <a:bodyPr/>
        <a:lstStyle/>
        <a:p>
          <a:endParaRPr lang="en-US"/>
        </a:p>
      </dgm:t>
    </dgm:pt>
    <dgm:pt modelId="{CE307BE7-F972-47DE-8DCB-EB5165F2AC58}" type="sibTrans" cxnId="{4C6D13E8-ADB5-4D17-9B5B-FD0F88085237}">
      <dgm:prSet/>
      <dgm:spPr/>
      <dgm:t>
        <a:bodyPr/>
        <a:lstStyle/>
        <a:p>
          <a:endParaRPr lang="en-US"/>
        </a:p>
      </dgm:t>
    </dgm:pt>
    <dgm:pt modelId="{052EF209-0F57-466B-BE26-0FCE79D3824F}">
      <dgm:prSet/>
      <dgm:spPr/>
      <dgm:t>
        <a:bodyPr/>
        <a:lstStyle/>
        <a:p>
          <a:r>
            <a:rPr lang="fr-FR" dirty="0"/>
            <a:t>Facteurs influents :</a:t>
          </a:r>
          <a:endParaRPr lang="en-US" dirty="0"/>
        </a:p>
      </dgm:t>
    </dgm:pt>
    <dgm:pt modelId="{A04E7661-1E99-4C96-AC63-AA51760D39AB}" type="parTrans" cxnId="{FBB26C86-01D9-4AE9-86B2-156E6D164D0F}">
      <dgm:prSet/>
      <dgm:spPr/>
      <dgm:t>
        <a:bodyPr/>
        <a:lstStyle/>
        <a:p>
          <a:endParaRPr lang="en-US"/>
        </a:p>
      </dgm:t>
    </dgm:pt>
    <dgm:pt modelId="{94E393CE-F98C-4D98-BFA9-988D92F5B8EB}" type="sibTrans" cxnId="{FBB26C86-01D9-4AE9-86B2-156E6D164D0F}">
      <dgm:prSet/>
      <dgm:spPr/>
      <dgm:t>
        <a:bodyPr/>
        <a:lstStyle/>
        <a:p>
          <a:endParaRPr lang="en-US"/>
        </a:p>
      </dgm:t>
    </dgm:pt>
    <dgm:pt modelId="{E411BC8A-266B-4436-A167-B5ADC4BBF53C}">
      <dgm:prSet/>
      <dgm:spPr/>
      <dgm:t>
        <a:bodyPr/>
        <a:lstStyle/>
        <a:p>
          <a:endParaRPr lang="en-US" dirty="0"/>
        </a:p>
      </dgm:t>
    </dgm:pt>
    <dgm:pt modelId="{3A0DB926-86B8-45D6-A056-A00E7E49D56C}" type="parTrans" cxnId="{7A7A90D5-AFB8-4B7E-9E34-7232CE7F9929}">
      <dgm:prSet/>
      <dgm:spPr/>
      <dgm:t>
        <a:bodyPr/>
        <a:lstStyle/>
        <a:p>
          <a:endParaRPr lang="en-US"/>
        </a:p>
      </dgm:t>
    </dgm:pt>
    <dgm:pt modelId="{DD58EF53-118D-44DE-94A7-BEF0EA3BDFB6}" type="sibTrans" cxnId="{7A7A90D5-AFB8-4B7E-9E34-7232CE7F9929}">
      <dgm:prSet/>
      <dgm:spPr/>
      <dgm:t>
        <a:bodyPr/>
        <a:lstStyle/>
        <a:p>
          <a:endParaRPr lang="en-US"/>
        </a:p>
      </dgm:t>
    </dgm:pt>
    <dgm:pt modelId="{1E5A53A6-F074-4C86-9D15-59E5B00D7938}">
      <dgm:prSet/>
      <dgm:spPr/>
      <dgm:t>
        <a:bodyPr/>
        <a:lstStyle/>
        <a:p>
          <a:endParaRPr lang="en-US" dirty="0"/>
        </a:p>
      </dgm:t>
    </dgm:pt>
    <dgm:pt modelId="{73FAABD6-F6D1-4FD3-9A14-5698116770E2}" type="parTrans" cxnId="{9D4B6DC9-0587-4469-B2F4-715A89C94C55}">
      <dgm:prSet/>
      <dgm:spPr/>
      <dgm:t>
        <a:bodyPr/>
        <a:lstStyle/>
        <a:p>
          <a:endParaRPr lang="en-US"/>
        </a:p>
      </dgm:t>
    </dgm:pt>
    <dgm:pt modelId="{9C64C9C3-E926-485B-8D62-2AEAA15B9264}" type="sibTrans" cxnId="{9D4B6DC9-0587-4469-B2F4-715A89C94C55}">
      <dgm:prSet/>
      <dgm:spPr/>
      <dgm:t>
        <a:bodyPr/>
        <a:lstStyle/>
        <a:p>
          <a:endParaRPr lang="en-US"/>
        </a:p>
      </dgm:t>
    </dgm:pt>
    <dgm:pt modelId="{F010D474-B594-4471-BA5D-1327EFC9F8CB}">
      <dgm:prSet/>
      <dgm:spPr/>
      <dgm:t>
        <a:bodyPr/>
        <a:lstStyle/>
        <a:p>
          <a:endParaRPr lang="en-US" dirty="0"/>
        </a:p>
      </dgm:t>
    </dgm:pt>
    <dgm:pt modelId="{23D54A46-EA99-4B6A-9BBA-59900D79538C}" type="parTrans" cxnId="{857A2FED-AEB6-4AAA-ABA7-CF03B65E6706}">
      <dgm:prSet/>
      <dgm:spPr/>
      <dgm:t>
        <a:bodyPr/>
        <a:lstStyle/>
        <a:p>
          <a:endParaRPr lang="en-US"/>
        </a:p>
      </dgm:t>
    </dgm:pt>
    <dgm:pt modelId="{33AE0234-6B0F-4197-BB89-D4FC15BCDC31}" type="sibTrans" cxnId="{857A2FED-AEB6-4AAA-ABA7-CF03B65E6706}">
      <dgm:prSet/>
      <dgm:spPr/>
      <dgm:t>
        <a:bodyPr/>
        <a:lstStyle/>
        <a:p>
          <a:endParaRPr lang="en-US"/>
        </a:p>
      </dgm:t>
    </dgm:pt>
    <dgm:pt modelId="{D9B95F40-2658-4202-AC65-70F0FDB77337}">
      <dgm:prSet/>
      <dgm:spPr/>
      <dgm:t>
        <a:bodyPr/>
        <a:lstStyle/>
        <a:p>
          <a:endParaRPr lang="en-US" dirty="0"/>
        </a:p>
      </dgm:t>
    </dgm:pt>
    <dgm:pt modelId="{020B5388-3386-45BC-B816-AF1176F31180}" type="parTrans" cxnId="{52027D7C-3915-428E-89F6-B69E633B5C64}">
      <dgm:prSet/>
      <dgm:spPr/>
      <dgm:t>
        <a:bodyPr/>
        <a:lstStyle/>
        <a:p>
          <a:endParaRPr lang="fr-CH"/>
        </a:p>
      </dgm:t>
    </dgm:pt>
    <dgm:pt modelId="{89A926D9-29DA-4558-BD4D-6FAD867E1B29}" type="sibTrans" cxnId="{52027D7C-3915-428E-89F6-B69E633B5C64}">
      <dgm:prSet/>
      <dgm:spPr/>
      <dgm:t>
        <a:bodyPr/>
        <a:lstStyle/>
        <a:p>
          <a:endParaRPr lang="fr-CH"/>
        </a:p>
      </dgm:t>
    </dgm:pt>
    <dgm:pt modelId="{F997E631-0237-4171-8333-184BFCF13F5A}" type="pres">
      <dgm:prSet presAssocID="{473F80A8-3371-4526-8690-B18C37FD1A4D}" presName="linear" presStyleCnt="0">
        <dgm:presLayoutVars>
          <dgm:animLvl val="lvl"/>
          <dgm:resizeHandles val="exact"/>
        </dgm:presLayoutVars>
      </dgm:prSet>
      <dgm:spPr/>
    </dgm:pt>
    <dgm:pt modelId="{91E8DFA9-5BAE-46F3-8548-AB44BD0AA62A}" type="pres">
      <dgm:prSet presAssocID="{AC7EA921-F453-4CB9-B6F1-3700AC75CD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34A5841-AC4E-4037-9972-7E4E85BE775C}" type="pres">
      <dgm:prSet presAssocID="{CE307BE7-F972-47DE-8DCB-EB5165F2AC58}" presName="spacer" presStyleCnt="0"/>
      <dgm:spPr/>
    </dgm:pt>
    <dgm:pt modelId="{E775B7EA-4EBD-4D39-9DF6-F4FB29A300BB}" type="pres">
      <dgm:prSet presAssocID="{052EF209-0F57-466B-BE26-0FCE79D3824F}" presName="parentText" presStyleLbl="node1" presStyleIdx="1" presStyleCnt="2" custLinFactNeighborX="-10468" custLinFactNeighborY="-1040">
        <dgm:presLayoutVars>
          <dgm:chMax val="0"/>
          <dgm:bulletEnabled val="1"/>
        </dgm:presLayoutVars>
      </dgm:prSet>
      <dgm:spPr/>
    </dgm:pt>
    <dgm:pt modelId="{B0DCBAF5-A175-4D20-9A1C-62CB53783871}" type="pres">
      <dgm:prSet presAssocID="{052EF209-0F57-466B-BE26-0FCE79D3824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133020E-7C7A-4CCD-82C2-C221292046AA}" type="presOf" srcId="{AC7EA921-F453-4CB9-B6F1-3700AC75CD2E}" destId="{91E8DFA9-5BAE-46F3-8548-AB44BD0AA62A}" srcOrd="0" destOrd="0" presId="urn:microsoft.com/office/officeart/2005/8/layout/vList2"/>
    <dgm:cxn modelId="{C778D244-C512-4DE4-8747-BD9BA14F9F81}" type="presOf" srcId="{473F80A8-3371-4526-8690-B18C37FD1A4D}" destId="{F997E631-0237-4171-8333-184BFCF13F5A}" srcOrd="0" destOrd="0" presId="urn:microsoft.com/office/officeart/2005/8/layout/vList2"/>
    <dgm:cxn modelId="{205C5F66-450B-4960-AA16-2C974739F57A}" type="presOf" srcId="{E411BC8A-266B-4436-A167-B5ADC4BBF53C}" destId="{B0DCBAF5-A175-4D20-9A1C-62CB53783871}" srcOrd="0" destOrd="0" presId="urn:microsoft.com/office/officeart/2005/8/layout/vList2"/>
    <dgm:cxn modelId="{8F3E6D7B-9F89-4FD5-B226-B62678D56C8B}" type="presOf" srcId="{D9B95F40-2658-4202-AC65-70F0FDB77337}" destId="{B0DCBAF5-A175-4D20-9A1C-62CB53783871}" srcOrd="0" destOrd="3" presId="urn:microsoft.com/office/officeart/2005/8/layout/vList2"/>
    <dgm:cxn modelId="{52027D7C-3915-428E-89F6-B69E633B5C64}" srcId="{052EF209-0F57-466B-BE26-0FCE79D3824F}" destId="{D9B95F40-2658-4202-AC65-70F0FDB77337}" srcOrd="3" destOrd="0" parTransId="{020B5388-3386-45BC-B816-AF1176F31180}" sibTransId="{89A926D9-29DA-4558-BD4D-6FAD867E1B29}"/>
    <dgm:cxn modelId="{FBB26C86-01D9-4AE9-86B2-156E6D164D0F}" srcId="{473F80A8-3371-4526-8690-B18C37FD1A4D}" destId="{052EF209-0F57-466B-BE26-0FCE79D3824F}" srcOrd="1" destOrd="0" parTransId="{A04E7661-1E99-4C96-AC63-AA51760D39AB}" sibTransId="{94E393CE-F98C-4D98-BFA9-988D92F5B8EB}"/>
    <dgm:cxn modelId="{6F4AF294-1615-4BDE-871D-D5EE1DD38D89}" type="presOf" srcId="{1E5A53A6-F074-4C86-9D15-59E5B00D7938}" destId="{B0DCBAF5-A175-4D20-9A1C-62CB53783871}" srcOrd="0" destOrd="1" presId="urn:microsoft.com/office/officeart/2005/8/layout/vList2"/>
    <dgm:cxn modelId="{9D4B6DC9-0587-4469-B2F4-715A89C94C55}" srcId="{052EF209-0F57-466B-BE26-0FCE79D3824F}" destId="{1E5A53A6-F074-4C86-9D15-59E5B00D7938}" srcOrd="1" destOrd="0" parTransId="{73FAABD6-F6D1-4FD3-9A14-5698116770E2}" sibTransId="{9C64C9C3-E926-485B-8D62-2AEAA15B9264}"/>
    <dgm:cxn modelId="{7A7A90D5-AFB8-4B7E-9E34-7232CE7F9929}" srcId="{052EF209-0F57-466B-BE26-0FCE79D3824F}" destId="{E411BC8A-266B-4436-A167-B5ADC4BBF53C}" srcOrd="0" destOrd="0" parTransId="{3A0DB926-86B8-45D6-A056-A00E7E49D56C}" sibTransId="{DD58EF53-118D-44DE-94A7-BEF0EA3BDFB6}"/>
    <dgm:cxn modelId="{06F6C5E7-7027-4AC7-A62B-F85A75DD7F78}" type="presOf" srcId="{F010D474-B594-4471-BA5D-1327EFC9F8CB}" destId="{B0DCBAF5-A175-4D20-9A1C-62CB53783871}" srcOrd="0" destOrd="2" presId="urn:microsoft.com/office/officeart/2005/8/layout/vList2"/>
    <dgm:cxn modelId="{4C6D13E8-ADB5-4D17-9B5B-FD0F88085237}" srcId="{473F80A8-3371-4526-8690-B18C37FD1A4D}" destId="{AC7EA921-F453-4CB9-B6F1-3700AC75CD2E}" srcOrd="0" destOrd="0" parTransId="{602CF478-8C3C-40D3-824F-DE4BB1650B07}" sibTransId="{CE307BE7-F972-47DE-8DCB-EB5165F2AC58}"/>
    <dgm:cxn modelId="{857A2FED-AEB6-4AAA-ABA7-CF03B65E6706}" srcId="{052EF209-0F57-466B-BE26-0FCE79D3824F}" destId="{F010D474-B594-4471-BA5D-1327EFC9F8CB}" srcOrd="2" destOrd="0" parTransId="{23D54A46-EA99-4B6A-9BBA-59900D79538C}" sibTransId="{33AE0234-6B0F-4197-BB89-D4FC15BCDC31}"/>
    <dgm:cxn modelId="{C6996DF9-BB2B-4D91-8B5F-AC5B4623E3FA}" type="presOf" srcId="{052EF209-0F57-466B-BE26-0FCE79D3824F}" destId="{E775B7EA-4EBD-4D39-9DF6-F4FB29A300BB}" srcOrd="0" destOrd="0" presId="urn:microsoft.com/office/officeart/2005/8/layout/vList2"/>
    <dgm:cxn modelId="{D8A41EDE-8CCE-4EDC-86AB-06D1B4034CA2}" type="presParOf" srcId="{F997E631-0237-4171-8333-184BFCF13F5A}" destId="{91E8DFA9-5BAE-46F3-8548-AB44BD0AA62A}" srcOrd="0" destOrd="0" presId="urn:microsoft.com/office/officeart/2005/8/layout/vList2"/>
    <dgm:cxn modelId="{5957E984-1F24-4DEA-90B7-5BBF977F6595}" type="presParOf" srcId="{F997E631-0237-4171-8333-184BFCF13F5A}" destId="{F34A5841-AC4E-4037-9972-7E4E85BE775C}" srcOrd="1" destOrd="0" presId="urn:microsoft.com/office/officeart/2005/8/layout/vList2"/>
    <dgm:cxn modelId="{E9BED96F-2FC2-4BF3-8FBC-C9C7B8B4F595}" type="presParOf" srcId="{F997E631-0237-4171-8333-184BFCF13F5A}" destId="{E775B7EA-4EBD-4D39-9DF6-F4FB29A300BB}" srcOrd="2" destOrd="0" presId="urn:microsoft.com/office/officeart/2005/8/layout/vList2"/>
    <dgm:cxn modelId="{F5381A15-063E-438D-B61B-DDD176F4A205}" type="presParOf" srcId="{F997E631-0237-4171-8333-184BFCF13F5A}" destId="{B0DCBAF5-A175-4D20-9A1C-62CB5378387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428340-3390-4C6D-96CE-FE94FE6966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48B29C-AB62-462A-AF56-BFFADD899C49}">
      <dgm:prSet/>
      <dgm:spPr/>
      <dgm:t>
        <a:bodyPr/>
        <a:lstStyle/>
        <a:p>
          <a:pPr rtl="0"/>
          <a:r>
            <a:rPr lang="fr-FR" dirty="0">
              <a:latin typeface="Aptos Display" panose="020F0302020204030204"/>
            </a:rPr>
            <a:t> </a:t>
          </a:r>
          <a:r>
            <a:rPr lang="fr-FR" dirty="0"/>
            <a:t>Prix estimé : </a:t>
          </a:r>
          <a:endParaRPr lang="en-US" dirty="0"/>
        </a:p>
      </dgm:t>
    </dgm:pt>
    <dgm:pt modelId="{B8CD92FC-4553-43C3-83E7-EB375181400E}" type="parTrans" cxnId="{70B511FE-6B9E-4B3E-BEAE-50A9C6ACD893}">
      <dgm:prSet/>
      <dgm:spPr/>
      <dgm:t>
        <a:bodyPr/>
        <a:lstStyle/>
        <a:p>
          <a:endParaRPr lang="en-US"/>
        </a:p>
      </dgm:t>
    </dgm:pt>
    <dgm:pt modelId="{FDF5361D-3B20-48D7-A695-BF985F032E00}" type="sibTrans" cxnId="{70B511FE-6B9E-4B3E-BEAE-50A9C6ACD893}">
      <dgm:prSet/>
      <dgm:spPr/>
      <dgm:t>
        <a:bodyPr/>
        <a:lstStyle/>
        <a:p>
          <a:endParaRPr lang="en-US"/>
        </a:p>
      </dgm:t>
    </dgm:pt>
    <dgm:pt modelId="{C5804F8A-D225-42CA-84C8-21AC318B038C}">
      <dgm:prSet custT="1"/>
      <dgm:spPr/>
      <dgm:t>
        <a:bodyPr/>
        <a:lstStyle/>
        <a:p>
          <a:r>
            <a:rPr lang="fr-FR" sz="2800" dirty="0">
              <a:solidFill>
                <a:schemeClr val="bg1">
                  <a:lumMod val="40000"/>
                  <a:lumOff val="60000"/>
                </a:schemeClr>
              </a:solidFill>
            </a:rPr>
            <a:t>Entre 300 CHF et 700 CHF par m². Calcul environ 200W au m2, soit entre 1.5 et 3.5CHF par W</a:t>
          </a:r>
          <a:endParaRPr lang="en-US" sz="2800" dirty="0">
            <a:solidFill>
              <a:schemeClr val="bg1">
                <a:lumMod val="40000"/>
                <a:lumOff val="60000"/>
              </a:schemeClr>
            </a:solidFill>
          </a:endParaRPr>
        </a:p>
      </dgm:t>
    </dgm:pt>
    <dgm:pt modelId="{76BA3074-7096-4276-A484-FD9D23076B04}" type="parTrans" cxnId="{0D68083F-D4C8-4AE8-B565-E168007460B7}">
      <dgm:prSet/>
      <dgm:spPr/>
      <dgm:t>
        <a:bodyPr/>
        <a:lstStyle/>
        <a:p>
          <a:endParaRPr lang="en-US"/>
        </a:p>
      </dgm:t>
    </dgm:pt>
    <dgm:pt modelId="{9EFA3703-5C36-41EF-982E-33CA84D319FA}" type="sibTrans" cxnId="{0D68083F-D4C8-4AE8-B565-E168007460B7}">
      <dgm:prSet/>
      <dgm:spPr/>
      <dgm:t>
        <a:bodyPr/>
        <a:lstStyle/>
        <a:p>
          <a:endParaRPr lang="en-US"/>
        </a:p>
      </dgm:t>
    </dgm:pt>
    <dgm:pt modelId="{31E8FE96-C64D-4B9E-8475-93AFCF9EBE03}">
      <dgm:prSet/>
      <dgm:spPr/>
      <dgm:t>
        <a:bodyPr/>
        <a:lstStyle/>
        <a:p>
          <a:r>
            <a:rPr lang="fr-FR" dirty="0"/>
            <a:t> Facteurs influents :</a:t>
          </a:r>
          <a:endParaRPr lang="en-US" dirty="0"/>
        </a:p>
      </dgm:t>
    </dgm:pt>
    <dgm:pt modelId="{1A029131-83DE-4661-A583-E37D44881FA6}" type="parTrans" cxnId="{DF75F975-3097-4874-A149-C429853C2EDA}">
      <dgm:prSet/>
      <dgm:spPr/>
      <dgm:t>
        <a:bodyPr/>
        <a:lstStyle/>
        <a:p>
          <a:endParaRPr lang="en-US"/>
        </a:p>
      </dgm:t>
    </dgm:pt>
    <dgm:pt modelId="{D5CE2FDC-3F17-4F30-BC0D-F33759076657}" type="sibTrans" cxnId="{DF75F975-3097-4874-A149-C429853C2EDA}">
      <dgm:prSet/>
      <dgm:spPr/>
      <dgm:t>
        <a:bodyPr/>
        <a:lstStyle/>
        <a:p>
          <a:endParaRPr lang="en-US"/>
        </a:p>
      </dgm:t>
    </dgm:pt>
    <dgm:pt modelId="{7CD0B54B-7AE4-419B-ADED-08DBB2047EB5}">
      <dgm:prSet custT="1"/>
      <dgm:spPr/>
      <dgm:t>
        <a:bodyPr/>
        <a:lstStyle/>
        <a:p>
          <a:r>
            <a:rPr lang="fr-FR" sz="2800" dirty="0">
              <a:solidFill>
                <a:schemeClr val="bg1">
                  <a:lumMod val="40000"/>
                  <a:lumOff val="60000"/>
                </a:schemeClr>
              </a:solidFill>
            </a:rPr>
            <a:t>Type de panneaux </a:t>
          </a:r>
          <a:endParaRPr lang="en-US" sz="2800" dirty="0">
            <a:solidFill>
              <a:schemeClr val="bg1">
                <a:lumMod val="40000"/>
                <a:lumOff val="60000"/>
              </a:schemeClr>
            </a:solidFill>
          </a:endParaRPr>
        </a:p>
      </dgm:t>
    </dgm:pt>
    <dgm:pt modelId="{76AD699D-90DF-491A-A803-17B0248B0B8D}" type="parTrans" cxnId="{7E3D23AC-9478-48E8-B8FE-200B92E5F95F}">
      <dgm:prSet/>
      <dgm:spPr/>
      <dgm:t>
        <a:bodyPr/>
        <a:lstStyle/>
        <a:p>
          <a:endParaRPr lang="en-US"/>
        </a:p>
      </dgm:t>
    </dgm:pt>
    <dgm:pt modelId="{4C493ECF-E383-4888-9DCD-C5F042839217}" type="sibTrans" cxnId="{7E3D23AC-9478-48E8-B8FE-200B92E5F95F}">
      <dgm:prSet/>
      <dgm:spPr/>
      <dgm:t>
        <a:bodyPr/>
        <a:lstStyle/>
        <a:p>
          <a:endParaRPr lang="en-US"/>
        </a:p>
      </dgm:t>
    </dgm:pt>
    <dgm:pt modelId="{70C57285-CA80-4384-8B6F-02D4A6A6726F}">
      <dgm:prSet custT="1"/>
      <dgm:spPr/>
      <dgm:t>
        <a:bodyPr/>
        <a:lstStyle/>
        <a:p>
          <a:r>
            <a:rPr lang="fr-FR" sz="2800" dirty="0">
              <a:solidFill>
                <a:schemeClr val="bg1">
                  <a:lumMod val="40000"/>
                  <a:lumOff val="60000"/>
                </a:schemeClr>
              </a:solidFill>
            </a:rPr>
            <a:t>Complexité de l'installation</a:t>
          </a:r>
          <a:endParaRPr lang="en-US" sz="2800" dirty="0">
            <a:solidFill>
              <a:schemeClr val="bg1">
                <a:lumMod val="40000"/>
                <a:lumOff val="60000"/>
              </a:schemeClr>
            </a:solidFill>
          </a:endParaRPr>
        </a:p>
      </dgm:t>
    </dgm:pt>
    <dgm:pt modelId="{D4A256C4-A9A6-4095-B50B-314C80ABE908}" type="parTrans" cxnId="{005CC766-5482-49F5-A2E8-5F51DA3C4646}">
      <dgm:prSet/>
      <dgm:spPr/>
      <dgm:t>
        <a:bodyPr/>
        <a:lstStyle/>
        <a:p>
          <a:endParaRPr lang="en-US"/>
        </a:p>
      </dgm:t>
    </dgm:pt>
    <dgm:pt modelId="{D4F05FB9-2A8E-4477-B53D-3AAF2A598A2E}" type="sibTrans" cxnId="{005CC766-5482-49F5-A2E8-5F51DA3C4646}">
      <dgm:prSet/>
      <dgm:spPr/>
      <dgm:t>
        <a:bodyPr/>
        <a:lstStyle/>
        <a:p>
          <a:endParaRPr lang="en-US"/>
        </a:p>
      </dgm:t>
    </dgm:pt>
    <dgm:pt modelId="{C553B581-3DE4-42B8-921D-2B464FFB3BD0}">
      <dgm:prSet custT="1"/>
      <dgm:spPr/>
      <dgm:t>
        <a:bodyPr/>
        <a:lstStyle/>
        <a:p>
          <a:r>
            <a:rPr lang="fr-FR" sz="2800" dirty="0">
              <a:solidFill>
                <a:schemeClr val="bg1">
                  <a:lumMod val="40000"/>
                  <a:lumOff val="60000"/>
                </a:schemeClr>
              </a:solidFill>
            </a:rPr>
            <a:t>Altitude de l'objet</a:t>
          </a:r>
          <a:endParaRPr lang="en-US" sz="2800" dirty="0">
            <a:solidFill>
              <a:schemeClr val="bg1">
                <a:lumMod val="40000"/>
                <a:lumOff val="60000"/>
              </a:schemeClr>
            </a:solidFill>
          </a:endParaRPr>
        </a:p>
      </dgm:t>
    </dgm:pt>
    <dgm:pt modelId="{B82D4705-F0D0-46DA-B0D6-18FEC13D4F6D}" type="parTrans" cxnId="{CC597EC8-DF7D-4A40-96F2-ADD2D87805BD}">
      <dgm:prSet/>
      <dgm:spPr/>
      <dgm:t>
        <a:bodyPr/>
        <a:lstStyle/>
        <a:p>
          <a:endParaRPr lang="en-US"/>
        </a:p>
      </dgm:t>
    </dgm:pt>
    <dgm:pt modelId="{D1499E76-FD10-42BD-A9EF-78E64181FD3E}" type="sibTrans" cxnId="{CC597EC8-DF7D-4A40-96F2-ADD2D87805BD}">
      <dgm:prSet/>
      <dgm:spPr/>
      <dgm:t>
        <a:bodyPr/>
        <a:lstStyle/>
        <a:p>
          <a:endParaRPr lang="en-US"/>
        </a:p>
      </dgm:t>
    </dgm:pt>
    <dgm:pt modelId="{F8411E12-95EB-454E-82CF-F8E9FEBF13B0}">
      <dgm:prSet custT="1"/>
      <dgm:spPr/>
      <dgm:t>
        <a:bodyPr/>
        <a:lstStyle/>
        <a:p>
          <a:r>
            <a:rPr lang="fr-FR" sz="2800" dirty="0">
              <a:solidFill>
                <a:schemeClr val="bg1">
                  <a:lumMod val="40000"/>
                  <a:lumOff val="60000"/>
                </a:schemeClr>
              </a:solidFill>
            </a:rPr>
            <a:t>La puissance installée</a:t>
          </a:r>
          <a:endParaRPr lang="en-US" sz="2800" dirty="0">
            <a:solidFill>
              <a:schemeClr val="bg1">
                <a:lumMod val="40000"/>
                <a:lumOff val="60000"/>
              </a:schemeClr>
            </a:solidFill>
          </a:endParaRPr>
        </a:p>
      </dgm:t>
    </dgm:pt>
    <dgm:pt modelId="{321563CF-2B88-4B17-955B-B593877F844C}" type="parTrans" cxnId="{689C96FE-1323-4934-8D0E-A4E6960B60E6}">
      <dgm:prSet/>
      <dgm:spPr/>
      <dgm:t>
        <a:bodyPr/>
        <a:lstStyle/>
        <a:p>
          <a:endParaRPr lang="en-US"/>
        </a:p>
      </dgm:t>
    </dgm:pt>
    <dgm:pt modelId="{C5F314A0-A4F7-4A04-B2BA-AF4D89828549}" type="sibTrans" cxnId="{689C96FE-1323-4934-8D0E-A4E6960B60E6}">
      <dgm:prSet/>
      <dgm:spPr/>
      <dgm:t>
        <a:bodyPr/>
        <a:lstStyle/>
        <a:p>
          <a:endParaRPr lang="en-US"/>
        </a:p>
      </dgm:t>
    </dgm:pt>
    <dgm:pt modelId="{CC4CDCE9-BDE7-40B8-8786-B10BA7ED3EE9}" type="pres">
      <dgm:prSet presAssocID="{5B428340-3390-4C6D-96CE-FE94FE6966A8}" presName="linear" presStyleCnt="0">
        <dgm:presLayoutVars>
          <dgm:animLvl val="lvl"/>
          <dgm:resizeHandles val="exact"/>
        </dgm:presLayoutVars>
      </dgm:prSet>
      <dgm:spPr/>
    </dgm:pt>
    <dgm:pt modelId="{AFC493D2-D7F3-40D0-9C9A-671EF2910DC7}" type="pres">
      <dgm:prSet presAssocID="{9948B29C-AB62-462A-AF56-BFFADD899C49}" presName="parentText" presStyleLbl="node1" presStyleIdx="0" presStyleCnt="2" custLinFactNeighborY="-3261">
        <dgm:presLayoutVars>
          <dgm:chMax val="0"/>
          <dgm:bulletEnabled val="1"/>
        </dgm:presLayoutVars>
      </dgm:prSet>
      <dgm:spPr/>
    </dgm:pt>
    <dgm:pt modelId="{2F8BF56A-78D3-47D3-8DA7-D99071220AF8}" type="pres">
      <dgm:prSet presAssocID="{9948B29C-AB62-462A-AF56-BFFADD899C49}" presName="childText" presStyleLbl="revTx" presStyleIdx="0" presStyleCnt="2">
        <dgm:presLayoutVars>
          <dgm:bulletEnabled val="1"/>
        </dgm:presLayoutVars>
      </dgm:prSet>
      <dgm:spPr/>
    </dgm:pt>
    <dgm:pt modelId="{33022361-6164-4100-860A-B5383D2A255F}" type="pres">
      <dgm:prSet presAssocID="{31E8FE96-C64D-4B9E-8475-93AFCF9EBE0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15081E-FDA8-40E8-92C4-7580EE13BAAD}" type="pres">
      <dgm:prSet presAssocID="{31E8FE96-C64D-4B9E-8475-93AFCF9EBE0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DB47706-243A-41DD-8320-ADBC7130E997}" type="presOf" srcId="{9948B29C-AB62-462A-AF56-BFFADD899C49}" destId="{AFC493D2-D7F3-40D0-9C9A-671EF2910DC7}" srcOrd="0" destOrd="0" presId="urn:microsoft.com/office/officeart/2005/8/layout/vList2"/>
    <dgm:cxn modelId="{D6DBBB09-9740-43C7-924E-1A8629695E73}" type="presOf" srcId="{F8411E12-95EB-454E-82CF-F8E9FEBF13B0}" destId="{AB15081E-FDA8-40E8-92C4-7580EE13BAAD}" srcOrd="0" destOrd="3" presId="urn:microsoft.com/office/officeart/2005/8/layout/vList2"/>
    <dgm:cxn modelId="{572FFA24-B585-4EB2-BF71-171C6C14E89C}" type="presOf" srcId="{5B428340-3390-4C6D-96CE-FE94FE6966A8}" destId="{CC4CDCE9-BDE7-40B8-8786-B10BA7ED3EE9}" srcOrd="0" destOrd="0" presId="urn:microsoft.com/office/officeart/2005/8/layout/vList2"/>
    <dgm:cxn modelId="{32F3B12D-E701-4E33-8FFA-CAD8343A889F}" type="presOf" srcId="{C553B581-3DE4-42B8-921D-2B464FFB3BD0}" destId="{AB15081E-FDA8-40E8-92C4-7580EE13BAAD}" srcOrd="0" destOrd="2" presId="urn:microsoft.com/office/officeart/2005/8/layout/vList2"/>
    <dgm:cxn modelId="{0D68083F-D4C8-4AE8-B565-E168007460B7}" srcId="{9948B29C-AB62-462A-AF56-BFFADD899C49}" destId="{C5804F8A-D225-42CA-84C8-21AC318B038C}" srcOrd="0" destOrd="0" parTransId="{76BA3074-7096-4276-A484-FD9D23076B04}" sibTransId="{9EFA3703-5C36-41EF-982E-33CA84D319FA}"/>
    <dgm:cxn modelId="{005CC766-5482-49F5-A2E8-5F51DA3C4646}" srcId="{31E8FE96-C64D-4B9E-8475-93AFCF9EBE03}" destId="{70C57285-CA80-4384-8B6F-02D4A6A6726F}" srcOrd="1" destOrd="0" parTransId="{D4A256C4-A9A6-4095-B50B-314C80ABE908}" sibTransId="{D4F05FB9-2A8E-4477-B53D-3AAF2A598A2E}"/>
    <dgm:cxn modelId="{5488E769-1514-4E92-A4E9-5AB571B77989}" type="presOf" srcId="{70C57285-CA80-4384-8B6F-02D4A6A6726F}" destId="{AB15081E-FDA8-40E8-92C4-7580EE13BAAD}" srcOrd="0" destOrd="1" presId="urn:microsoft.com/office/officeart/2005/8/layout/vList2"/>
    <dgm:cxn modelId="{8928046F-5ED0-4627-8DE0-513D4F5C161A}" type="presOf" srcId="{31E8FE96-C64D-4B9E-8475-93AFCF9EBE03}" destId="{33022361-6164-4100-860A-B5383D2A255F}" srcOrd="0" destOrd="0" presId="urn:microsoft.com/office/officeart/2005/8/layout/vList2"/>
    <dgm:cxn modelId="{DF75F975-3097-4874-A149-C429853C2EDA}" srcId="{5B428340-3390-4C6D-96CE-FE94FE6966A8}" destId="{31E8FE96-C64D-4B9E-8475-93AFCF9EBE03}" srcOrd="1" destOrd="0" parTransId="{1A029131-83DE-4661-A583-E37D44881FA6}" sibTransId="{D5CE2FDC-3F17-4F30-BC0D-F33759076657}"/>
    <dgm:cxn modelId="{E8B756A8-8C98-4567-A3CB-5816B32D8380}" type="presOf" srcId="{C5804F8A-D225-42CA-84C8-21AC318B038C}" destId="{2F8BF56A-78D3-47D3-8DA7-D99071220AF8}" srcOrd="0" destOrd="0" presId="urn:microsoft.com/office/officeart/2005/8/layout/vList2"/>
    <dgm:cxn modelId="{7E3D23AC-9478-48E8-B8FE-200B92E5F95F}" srcId="{31E8FE96-C64D-4B9E-8475-93AFCF9EBE03}" destId="{7CD0B54B-7AE4-419B-ADED-08DBB2047EB5}" srcOrd="0" destOrd="0" parTransId="{76AD699D-90DF-491A-A803-17B0248B0B8D}" sibTransId="{4C493ECF-E383-4888-9DCD-C5F042839217}"/>
    <dgm:cxn modelId="{5F33BDC5-00D8-4F23-B9CD-1A5529481757}" type="presOf" srcId="{7CD0B54B-7AE4-419B-ADED-08DBB2047EB5}" destId="{AB15081E-FDA8-40E8-92C4-7580EE13BAAD}" srcOrd="0" destOrd="0" presId="urn:microsoft.com/office/officeart/2005/8/layout/vList2"/>
    <dgm:cxn modelId="{CC597EC8-DF7D-4A40-96F2-ADD2D87805BD}" srcId="{31E8FE96-C64D-4B9E-8475-93AFCF9EBE03}" destId="{C553B581-3DE4-42B8-921D-2B464FFB3BD0}" srcOrd="2" destOrd="0" parTransId="{B82D4705-F0D0-46DA-B0D6-18FEC13D4F6D}" sibTransId="{D1499E76-FD10-42BD-A9EF-78E64181FD3E}"/>
    <dgm:cxn modelId="{70B511FE-6B9E-4B3E-BEAE-50A9C6ACD893}" srcId="{5B428340-3390-4C6D-96CE-FE94FE6966A8}" destId="{9948B29C-AB62-462A-AF56-BFFADD899C49}" srcOrd="0" destOrd="0" parTransId="{B8CD92FC-4553-43C3-83E7-EB375181400E}" sibTransId="{FDF5361D-3B20-48D7-A695-BF985F032E00}"/>
    <dgm:cxn modelId="{689C96FE-1323-4934-8D0E-A4E6960B60E6}" srcId="{31E8FE96-C64D-4B9E-8475-93AFCF9EBE03}" destId="{F8411E12-95EB-454E-82CF-F8E9FEBF13B0}" srcOrd="3" destOrd="0" parTransId="{321563CF-2B88-4B17-955B-B593877F844C}" sibTransId="{C5F314A0-A4F7-4A04-B2BA-AF4D89828549}"/>
    <dgm:cxn modelId="{4F6D80D5-039E-453A-A9DF-752EBE4B3CDC}" type="presParOf" srcId="{CC4CDCE9-BDE7-40B8-8786-B10BA7ED3EE9}" destId="{AFC493D2-D7F3-40D0-9C9A-671EF2910DC7}" srcOrd="0" destOrd="0" presId="urn:microsoft.com/office/officeart/2005/8/layout/vList2"/>
    <dgm:cxn modelId="{1E750A31-A7DD-4639-B743-110E1CF3CFEC}" type="presParOf" srcId="{CC4CDCE9-BDE7-40B8-8786-B10BA7ED3EE9}" destId="{2F8BF56A-78D3-47D3-8DA7-D99071220AF8}" srcOrd="1" destOrd="0" presId="urn:microsoft.com/office/officeart/2005/8/layout/vList2"/>
    <dgm:cxn modelId="{27C2C3DE-5885-4C1E-9709-5F19099B7774}" type="presParOf" srcId="{CC4CDCE9-BDE7-40B8-8786-B10BA7ED3EE9}" destId="{33022361-6164-4100-860A-B5383D2A255F}" srcOrd="2" destOrd="0" presId="urn:microsoft.com/office/officeart/2005/8/layout/vList2"/>
    <dgm:cxn modelId="{7D0F7F3D-2EBF-4589-96CD-79DE0EE96B9D}" type="presParOf" srcId="{CC4CDCE9-BDE7-40B8-8786-B10BA7ED3EE9}" destId="{AB15081E-FDA8-40E8-92C4-7580EE13BAA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41F8DE-4D07-443D-84D6-8FBD8C2EE5DE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FE576A3-D610-401A-B355-5A2C9A6436A2}">
      <dgm:prSet/>
      <dgm:spPr/>
      <dgm:t>
        <a:bodyPr/>
        <a:lstStyle/>
        <a:p>
          <a:r>
            <a:rPr lang="fr-FR" dirty="0"/>
            <a:t>Résumé des coûts :</a:t>
          </a:r>
          <a:endParaRPr lang="en-US" dirty="0"/>
        </a:p>
      </dgm:t>
    </dgm:pt>
    <dgm:pt modelId="{345558C5-86D4-4170-B373-37AEA87F9D05}" type="parTrans" cxnId="{D596E9F9-0CFE-4664-8BBF-9E31766FD0AC}">
      <dgm:prSet/>
      <dgm:spPr/>
      <dgm:t>
        <a:bodyPr/>
        <a:lstStyle/>
        <a:p>
          <a:endParaRPr lang="en-US"/>
        </a:p>
      </dgm:t>
    </dgm:pt>
    <dgm:pt modelId="{2C8125D7-E599-4511-8420-DF2531839A93}" type="sibTrans" cxnId="{D596E9F9-0CFE-4664-8BBF-9E31766FD0AC}">
      <dgm:prSet/>
      <dgm:spPr/>
      <dgm:t>
        <a:bodyPr/>
        <a:lstStyle/>
        <a:p>
          <a:endParaRPr lang="en-US"/>
        </a:p>
      </dgm:t>
    </dgm:pt>
    <dgm:pt modelId="{AD6AB839-E0AA-4410-BB5C-74F27E0D595C}">
      <dgm:prSet custT="1"/>
      <dgm:spPr/>
      <dgm:t>
        <a:bodyPr/>
        <a:lstStyle/>
        <a:p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Réfection de toiture </a:t>
          </a:r>
          <a:r>
            <a:rPr lang="fr-FR" sz="1900" kern="1200" dirty="0"/>
            <a:t>: </a:t>
          </a:r>
          <a:r>
            <a:rPr lang="fr-FR" sz="1900" kern="1200" dirty="0">
              <a:solidFill>
                <a:srgbClr val="0070C0"/>
              </a:solidFill>
              <a:latin typeface="Aptos Display" panose="020F0302020204030204"/>
            </a:rPr>
            <a:t>30’000 CHF</a:t>
          </a:r>
          <a:r>
            <a:rPr lang="fr-FR" sz="1900" kern="1200" dirty="0">
              <a:solidFill>
                <a:srgbClr val="0070C0"/>
              </a:solidFill>
            </a:rPr>
            <a:t> </a:t>
          </a:r>
          <a:endParaRPr lang="en-US" sz="1900" kern="1200" dirty="0">
            <a:solidFill>
              <a:srgbClr val="0070C0"/>
            </a:solidFill>
          </a:endParaRPr>
        </a:p>
      </dgm:t>
    </dgm:pt>
    <dgm:pt modelId="{DDD35581-B2FB-43F6-AC22-42DB0FA30102}" type="parTrans" cxnId="{572633F8-2037-456B-AC29-B7252866C1E2}">
      <dgm:prSet/>
      <dgm:spPr/>
      <dgm:t>
        <a:bodyPr/>
        <a:lstStyle/>
        <a:p>
          <a:endParaRPr lang="en-US"/>
        </a:p>
      </dgm:t>
    </dgm:pt>
    <dgm:pt modelId="{F15CA426-1BC2-43C6-93B0-6C4D33C120A1}" type="sibTrans" cxnId="{572633F8-2037-456B-AC29-B7252866C1E2}">
      <dgm:prSet/>
      <dgm:spPr/>
      <dgm:t>
        <a:bodyPr/>
        <a:lstStyle/>
        <a:p>
          <a:endParaRPr lang="en-US"/>
        </a:p>
      </dgm:t>
    </dgm:pt>
    <dgm:pt modelId="{B0A9E76B-9F6A-45CE-A103-64C18CB5A708}">
      <dgm:prSet custT="1"/>
      <dgm:spPr/>
      <dgm:t>
        <a:bodyPr/>
        <a:lstStyle/>
        <a:p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Photovoltaïque intégré </a:t>
          </a:r>
          <a:r>
            <a:rPr lang="fr-FR" sz="1900" kern="1200" dirty="0"/>
            <a:t>: </a:t>
          </a:r>
          <a:r>
            <a:rPr lang="fr-FR" sz="1900" kern="1200" dirty="0">
              <a:solidFill>
                <a:srgbClr val="7030A0"/>
              </a:solidFill>
              <a:latin typeface="Aptos Display" panose="020F0302020204030204"/>
            </a:rPr>
            <a:t>26’000 CHF</a:t>
          </a:r>
          <a:endParaRPr lang="en-US" sz="1900" kern="1200" dirty="0">
            <a:solidFill>
              <a:srgbClr val="7030A0"/>
            </a:solidFill>
          </a:endParaRPr>
        </a:p>
      </dgm:t>
    </dgm:pt>
    <dgm:pt modelId="{AF4E0E0A-3647-4253-9C2D-6C8AE65B3F46}" type="parTrans" cxnId="{4943BB9C-5136-4247-905C-881A0E96F4B4}">
      <dgm:prSet/>
      <dgm:spPr/>
      <dgm:t>
        <a:bodyPr/>
        <a:lstStyle/>
        <a:p>
          <a:endParaRPr lang="en-US"/>
        </a:p>
      </dgm:t>
    </dgm:pt>
    <dgm:pt modelId="{24AB3AE3-D490-4700-B513-1D975EDFDF14}" type="sibTrans" cxnId="{4943BB9C-5136-4247-905C-881A0E96F4B4}">
      <dgm:prSet/>
      <dgm:spPr/>
      <dgm:t>
        <a:bodyPr/>
        <a:lstStyle/>
        <a:p>
          <a:endParaRPr lang="en-US"/>
        </a:p>
      </dgm:t>
    </dgm:pt>
    <dgm:pt modelId="{4B096C8D-1467-4D6D-BC5F-CC45B7FBB90F}">
      <dgm:prSet/>
      <dgm:spPr/>
      <dgm:t>
        <a:bodyPr/>
        <a:lstStyle/>
        <a:p>
          <a:pPr rtl="0"/>
          <a:r>
            <a:rPr lang="fr-FR" dirty="0">
              <a:latin typeface="+mj-lt"/>
            </a:rPr>
            <a:t>Subventions déduites:</a:t>
          </a:r>
          <a:endParaRPr lang="en-US" dirty="0">
            <a:solidFill>
              <a:srgbClr val="444444"/>
            </a:solidFill>
            <a:latin typeface="+mj-lt"/>
            <a:ea typeface="Calibri"/>
            <a:cs typeface="Calibri"/>
          </a:endParaRPr>
        </a:p>
      </dgm:t>
    </dgm:pt>
    <dgm:pt modelId="{46E50D90-6A8C-4728-8E13-34CC30A76696}" type="parTrans" cxnId="{1B40B7E3-2FDA-4AA1-A430-D0DE59F7948E}">
      <dgm:prSet/>
      <dgm:spPr/>
      <dgm:t>
        <a:bodyPr/>
        <a:lstStyle/>
        <a:p>
          <a:endParaRPr lang="en-US"/>
        </a:p>
      </dgm:t>
    </dgm:pt>
    <dgm:pt modelId="{BF99B95F-76B4-43EC-86C9-32E402395173}" type="sibTrans" cxnId="{1B40B7E3-2FDA-4AA1-A430-D0DE59F7948E}">
      <dgm:prSet/>
      <dgm:spPr/>
      <dgm:t>
        <a:bodyPr/>
        <a:lstStyle/>
        <a:p>
          <a:endParaRPr lang="en-US"/>
        </a:p>
      </dgm:t>
    </dgm:pt>
    <dgm:pt modelId="{D264E8DF-96FE-4B5F-A1D9-F41CB81E593D}">
      <dgm:prSet phldr="0" custT="1"/>
      <dgm:spPr/>
      <dgm:t>
        <a:bodyPr/>
        <a:lstStyle/>
        <a:p>
          <a:pPr rtl="0"/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Coût total de l'investissement</a:t>
          </a:r>
          <a:r>
            <a:rPr lang="fr-FR" sz="1900" kern="1200" dirty="0">
              <a:latin typeface="Aptos Display" panose="020F0302020204030204"/>
            </a:rPr>
            <a:t>: </a:t>
          </a:r>
          <a:r>
            <a:rPr lang="fr-FR" sz="1900" kern="1200" dirty="0">
              <a:solidFill>
                <a:srgbClr val="C00000"/>
              </a:solidFill>
              <a:latin typeface="Aptos Display" panose="020F0302020204030204"/>
            </a:rPr>
            <a:t>56’000 CHF </a:t>
          </a:r>
          <a:r>
            <a:rPr lang="fr-FR" sz="1900" kern="1200" dirty="0">
              <a:solidFill>
                <a:schemeClr val="tx1"/>
              </a:solidFill>
              <a:latin typeface="Aptos Display" panose="020F0302020204030204"/>
            </a:rPr>
            <a:t>soit            706 CHF/m</a:t>
          </a:r>
          <a:r>
            <a:rPr lang="fr-FR" sz="1900" kern="1200" baseline="30000" dirty="0">
              <a:solidFill>
                <a:schemeClr val="tx1"/>
              </a:solidFill>
              <a:latin typeface="Aptos Display" panose="020F0302020204030204"/>
            </a:rPr>
            <a:t>2</a:t>
          </a:r>
          <a:endParaRPr lang="fr-FR" sz="1900" kern="1200" baseline="30000" dirty="0">
            <a:solidFill>
              <a:srgbClr val="C00000"/>
            </a:solidFill>
            <a:latin typeface="Aptos Display" panose="020F0302020204030204"/>
          </a:endParaRPr>
        </a:p>
      </dgm:t>
    </dgm:pt>
    <dgm:pt modelId="{3CB4F3EE-51ED-46B0-A933-B24AE2784C6D}" type="parTrans" cxnId="{B6EA7906-BB57-4A26-9755-2AFC8287748E}">
      <dgm:prSet/>
      <dgm:spPr/>
      <dgm:t>
        <a:bodyPr/>
        <a:lstStyle/>
        <a:p>
          <a:endParaRPr lang="fr-CH"/>
        </a:p>
      </dgm:t>
    </dgm:pt>
    <dgm:pt modelId="{37B04B3E-847A-4FE5-A659-7DBC5A6EA340}" type="sibTrans" cxnId="{B6EA7906-BB57-4A26-9755-2AFC8287748E}">
      <dgm:prSet/>
      <dgm:spPr/>
      <dgm:t>
        <a:bodyPr/>
        <a:lstStyle/>
        <a:p>
          <a:endParaRPr lang="fr-CH"/>
        </a:p>
      </dgm:t>
    </dgm:pt>
    <dgm:pt modelId="{61B82CA2-B864-4B91-A772-51CE00DE8B4D}">
      <dgm:prSet phldr="0"/>
      <dgm:spPr/>
      <dgm:t>
        <a:bodyPr/>
        <a:lstStyle/>
        <a:p>
          <a:pPr rtl="0"/>
          <a:r>
            <a:rPr lang="fr-FR" dirty="0">
              <a:latin typeface="+mj-lt"/>
            </a:rPr>
            <a:t>Déduction fiscale</a:t>
          </a:r>
          <a:endParaRPr lang="fr-FR" dirty="0">
            <a:latin typeface="+mj-lt"/>
            <a:ea typeface="Calibri"/>
            <a:cs typeface="Calibri"/>
          </a:endParaRPr>
        </a:p>
      </dgm:t>
    </dgm:pt>
    <dgm:pt modelId="{FD3A556B-FCD3-4AA8-876D-7E3503CC5CCC}" type="parTrans" cxnId="{6FF99005-ABF2-410E-B8B4-5ABD1D499B03}">
      <dgm:prSet/>
      <dgm:spPr/>
      <dgm:t>
        <a:bodyPr/>
        <a:lstStyle/>
        <a:p>
          <a:endParaRPr lang="fr-CH"/>
        </a:p>
      </dgm:t>
    </dgm:pt>
    <dgm:pt modelId="{815C42EA-C7D9-4092-BE93-4020B094D5FA}" type="sibTrans" cxnId="{6FF99005-ABF2-410E-B8B4-5ABD1D499B03}">
      <dgm:prSet/>
      <dgm:spPr/>
      <dgm:t>
        <a:bodyPr/>
        <a:lstStyle/>
        <a:p>
          <a:endParaRPr lang="fr-CH"/>
        </a:p>
      </dgm:t>
    </dgm:pt>
    <dgm:pt modelId="{36A11D79-624F-4E20-A438-B680EF9F8A10}">
      <dgm:prSet phldr="0"/>
      <dgm:spPr/>
      <dgm:t>
        <a:bodyPr/>
        <a:lstStyle/>
        <a:p>
          <a:pPr rtl="0"/>
          <a:r>
            <a:rPr lang="fr-FR" dirty="0">
              <a:solidFill>
                <a:schemeClr val="tx1"/>
              </a:solidFill>
              <a:latin typeface="Calibri"/>
              <a:ea typeface="Calibri"/>
              <a:cs typeface="Calibri"/>
            </a:rPr>
            <a:t>Réfection de toiture: </a:t>
          </a:r>
          <a:r>
            <a:rPr lang="fr-FR" dirty="0">
              <a:solidFill>
                <a:srgbClr val="0070C0"/>
              </a:solidFill>
              <a:latin typeface="Calibri"/>
              <a:ea typeface="Calibri"/>
              <a:cs typeface="Calibri"/>
            </a:rPr>
            <a:t>23’700 CHF</a:t>
          </a:r>
          <a:endParaRPr lang="en-US" dirty="0">
            <a:solidFill>
              <a:srgbClr val="0070C0"/>
            </a:solidFill>
            <a:latin typeface="Calibri"/>
            <a:ea typeface="Calibri"/>
            <a:cs typeface="Calibri"/>
          </a:endParaRPr>
        </a:p>
      </dgm:t>
    </dgm:pt>
    <dgm:pt modelId="{92FB07DA-E30B-4381-95BE-250F59896484}" type="parTrans" cxnId="{7E914EE9-9A05-452D-807D-60A0EE1098D7}">
      <dgm:prSet/>
      <dgm:spPr/>
      <dgm:t>
        <a:bodyPr/>
        <a:lstStyle/>
        <a:p>
          <a:endParaRPr lang="fr-CH"/>
        </a:p>
      </dgm:t>
    </dgm:pt>
    <dgm:pt modelId="{DD18650B-3B0E-43B2-A567-65BC56A4F229}" type="sibTrans" cxnId="{7E914EE9-9A05-452D-807D-60A0EE1098D7}">
      <dgm:prSet/>
      <dgm:spPr/>
      <dgm:t>
        <a:bodyPr/>
        <a:lstStyle/>
        <a:p>
          <a:endParaRPr lang="fr-CH"/>
        </a:p>
      </dgm:t>
    </dgm:pt>
    <dgm:pt modelId="{C16E0C26-BF1E-4EC4-8A87-627966CFB014}">
      <dgm:prSet phldr="0"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/>
              <a:ea typeface="Calibri"/>
              <a:cs typeface="Calibri"/>
            </a:rPr>
            <a:t>Photovoltaïque intégré: </a:t>
          </a:r>
          <a:r>
            <a:rPr lang="fr-FR" dirty="0">
              <a:solidFill>
                <a:srgbClr val="7030A0"/>
              </a:solidFill>
              <a:latin typeface="Calibri"/>
              <a:ea typeface="Calibri"/>
              <a:cs typeface="Calibri"/>
            </a:rPr>
            <a:t>21’200 CHF</a:t>
          </a:r>
          <a:endParaRPr lang="en-US" dirty="0">
            <a:solidFill>
              <a:srgbClr val="7030A0"/>
            </a:solidFill>
            <a:latin typeface="Calibri"/>
            <a:ea typeface="Calibri"/>
            <a:cs typeface="Calibri"/>
          </a:endParaRPr>
        </a:p>
      </dgm:t>
    </dgm:pt>
    <dgm:pt modelId="{3A2CE24A-5405-4124-B12E-D0756F3D6F77}" type="parTrans" cxnId="{B4C32F40-744A-4EBC-97C9-45D10913962F}">
      <dgm:prSet/>
      <dgm:spPr/>
      <dgm:t>
        <a:bodyPr/>
        <a:lstStyle/>
        <a:p>
          <a:endParaRPr lang="fr-CH"/>
        </a:p>
      </dgm:t>
    </dgm:pt>
    <dgm:pt modelId="{7770CF2F-F83D-4750-88B1-3308087B385E}" type="sibTrans" cxnId="{B4C32F40-744A-4EBC-97C9-45D10913962F}">
      <dgm:prSet/>
      <dgm:spPr/>
      <dgm:t>
        <a:bodyPr/>
        <a:lstStyle/>
        <a:p>
          <a:endParaRPr lang="fr-CH"/>
        </a:p>
      </dgm:t>
    </dgm:pt>
    <dgm:pt modelId="{3253B772-5FA9-4136-A00B-CE51992BD874}">
      <dgm:prSet phldr="0"/>
      <dgm:spPr/>
      <dgm:t>
        <a:bodyPr/>
        <a:lstStyle/>
        <a:p>
          <a:r>
            <a:rPr lang="fr-FR" dirty="0">
              <a:solidFill>
                <a:schemeClr val="tx1"/>
              </a:solidFill>
              <a:latin typeface="Calibri"/>
              <a:ea typeface="Calibri"/>
              <a:cs typeface="Calibri"/>
            </a:rPr>
            <a:t>Coût de l'investissement final: </a:t>
          </a:r>
          <a:r>
            <a:rPr lang="fr-FR" dirty="0">
              <a:solidFill>
                <a:srgbClr val="C00000"/>
              </a:solidFill>
              <a:latin typeface="Calibri"/>
              <a:ea typeface="Calibri"/>
              <a:cs typeface="Calibri"/>
            </a:rPr>
            <a:t>44’900 CHF </a:t>
          </a:r>
          <a:r>
            <a:rPr lang="fr-FR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rPr>
            <a:t>s</a:t>
          </a:r>
          <a:r>
            <a:rPr lang="fr-FR" dirty="0">
              <a:solidFill>
                <a:schemeClr val="tx1"/>
              </a:solidFill>
              <a:latin typeface="Calibri"/>
              <a:ea typeface="Calibri"/>
              <a:cs typeface="Calibri"/>
            </a:rPr>
            <a:t>oit           596 CHF/</a:t>
          </a:r>
          <a:r>
            <a:rPr lang="fr-FR" dirty="0">
              <a:solidFill>
                <a:schemeClr val="tx1"/>
              </a:solidFill>
              <a:latin typeface="Aptos Display" panose="020F0302020204030204"/>
            </a:rPr>
            <a:t>m</a:t>
          </a:r>
          <a:r>
            <a:rPr lang="fr-FR" baseline="30000" dirty="0">
              <a:solidFill>
                <a:schemeClr val="tx1"/>
              </a:solidFill>
              <a:latin typeface="Aptos Display" panose="020F0302020204030204"/>
            </a:rPr>
            <a:t>2</a:t>
          </a:r>
          <a:endParaRPr lang="en-US" dirty="0">
            <a:solidFill>
              <a:schemeClr val="tx1"/>
            </a:solidFill>
            <a:latin typeface="Aptos Display"/>
            <a:ea typeface="Calibri"/>
            <a:cs typeface="Calibri"/>
          </a:endParaRPr>
        </a:p>
      </dgm:t>
    </dgm:pt>
    <dgm:pt modelId="{75E2419C-F410-4C6B-A51F-B08BCEEBEAC1}" type="parTrans" cxnId="{D8E75BC2-8C35-432A-A3BB-13D7837EADA4}">
      <dgm:prSet/>
      <dgm:spPr/>
      <dgm:t>
        <a:bodyPr/>
        <a:lstStyle/>
        <a:p>
          <a:endParaRPr lang="fr-CH"/>
        </a:p>
      </dgm:t>
    </dgm:pt>
    <dgm:pt modelId="{01A119FE-B580-412B-9745-4ABD0C75D2B3}" type="sibTrans" cxnId="{D8E75BC2-8C35-432A-A3BB-13D7837EADA4}">
      <dgm:prSet/>
      <dgm:spPr/>
      <dgm:t>
        <a:bodyPr/>
        <a:lstStyle/>
        <a:p>
          <a:endParaRPr lang="fr-CH"/>
        </a:p>
      </dgm:t>
    </dgm:pt>
    <dgm:pt modelId="{637815F8-B3D4-4D7D-8BA0-F6F04E2740BF}">
      <dgm:prSet phldr="0"/>
      <dgm:spPr/>
      <dgm:t>
        <a:bodyPr/>
        <a:lstStyle/>
        <a:p>
          <a:pPr rtl="0"/>
          <a:r>
            <a:rPr lang="fr-FR" dirty="0">
              <a:latin typeface="Calibri"/>
              <a:ea typeface="Calibri"/>
              <a:cs typeface="Calibri"/>
            </a:rPr>
            <a:t>100% du montant total</a:t>
          </a:r>
          <a:endParaRPr lang="fr-FR" dirty="0">
            <a:latin typeface="Aptos Display"/>
            <a:ea typeface="Calibri"/>
            <a:cs typeface="Calibri"/>
          </a:endParaRPr>
        </a:p>
      </dgm:t>
    </dgm:pt>
    <dgm:pt modelId="{02D747A9-43F0-4EDC-A5AF-628AEBFCB1DF}" type="parTrans" cxnId="{8F96D5B7-033B-4F5B-8D9B-49C8B98E0BA2}">
      <dgm:prSet/>
      <dgm:spPr/>
      <dgm:t>
        <a:bodyPr/>
        <a:lstStyle/>
        <a:p>
          <a:endParaRPr lang="fr-CH"/>
        </a:p>
      </dgm:t>
    </dgm:pt>
    <dgm:pt modelId="{3CE35396-F132-40E8-92CA-6AEFD41E0913}" type="sibTrans" cxnId="{8F96D5B7-033B-4F5B-8D9B-49C8B98E0BA2}">
      <dgm:prSet/>
      <dgm:spPr/>
      <dgm:t>
        <a:bodyPr/>
        <a:lstStyle/>
        <a:p>
          <a:endParaRPr lang="fr-CH"/>
        </a:p>
      </dgm:t>
    </dgm:pt>
    <dgm:pt modelId="{021C5550-7AE5-4CEE-9DB1-15A888F3A972}" type="pres">
      <dgm:prSet presAssocID="{B341F8DE-4D07-443D-84D6-8FBD8C2EE5DE}" presName="linear" presStyleCnt="0">
        <dgm:presLayoutVars>
          <dgm:dir/>
          <dgm:animLvl val="lvl"/>
          <dgm:resizeHandles val="exact"/>
        </dgm:presLayoutVars>
      </dgm:prSet>
      <dgm:spPr/>
    </dgm:pt>
    <dgm:pt modelId="{A58EDB7B-B866-4A66-9C81-600EB04DE91D}" type="pres">
      <dgm:prSet presAssocID="{1FE576A3-D610-401A-B355-5A2C9A6436A2}" presName="parentLin" presStyleCnt="0"/>
      <dgm:spPr/>
    </dgm:pt>
    <dgm:pt modelId="{547962E4-8310-4E9D-9D86-B14B78883680}" type="pres">
      <dgm:prSet presAssocID="{1FE576A3-D610-401A-B355-5A2C9A6436A2}" presName="parentLeftMargin" presStyleLbl="node1" presStyleIdx="0" presStyleCnt="3"/>
      <dgm:spPr/>
    </dgm:pt>
    <dgm:pt modelId="{9798E67A-04BB-46F7-B2E7-8A9BB7E66F39}" type="pres">
      <dgm:prSet presAssocID="{1FE576A3-D610-401A-B355-5A2C9A6436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340F70-9D00-4321-9565-910504F6DCE7}" type="pres">
      <dgm:prSet presAssocID="{1FE576A3-D610-401A-B355-5A2C9A6436A2}" presName="negativeSpace" presStyleCnt="0"/>
      <dgm:spPr/>
    </dgm:pt>
    <dgm:pt modelId="{92793FC4-00C4-4D7D-9FD4-F0A307EC24F5}" type="pres">
      <dgm:prSet presAssocID="{1FE576A3-D610-401A-B355-5A2C9A6436A2}" presName="childText" presStyleLbl="conFgAcc1" presStyleIdx="0" presStyleCnt="3">
        <dgm:presLayoutVars>
          <dgm:bulletEnabled val="1"/>
        </dgm:presLayoutVars>
      </dgm:prSet>
      <dgm:spPr/>
    </dgm:pt>
    <dgm:pt modelId="{4CD6E800-B731-4BAF-A5D9-7CBBE18355C3}" type="pres">
      <dgm:prSet presAssocID="{2C8125D7-E599-4511-8420-DF2531839A93}" presName="spaceBetweenRectangles" presStyleCnt="0"/>
      <dgm:spPr/>
    </dgm:pt>
    <dgm:pt modelId="{23B7AA5F-8E09-430E-A796-7E798B85EE95}" type="pres">
      <dgm:prSet presAssocID="{4B096C8D-1467-4D6D-BC5F-CC45B7FBB90F}" presName="parentLin" presStyleCnt="0"/>
      <dgm:spPr/>
    </dgm:pt>
    <dgm:pt modelId="{153EDDFC-B61E-48A1-9DFD-EEA5451AB392}" type="pres">
      <dgm:prSet presAssocID="{4B096C8D-1467-4D6D-BC5F-CC45B7FBB90F}" presName="parentLeftMargin" presStyleLbl="node1" presStyleIdx="0" presStyleCnt="3"/>
      <dgm:spPr/>
    </dgm:pt>
    <dgm:pt modelId="{09A292C3-3F8B-4463-A2AD-FDA94C302720}" type="pres">
      <dgm:prSet presAssocID="{4B096C8D-1467-4D6D-BC5F-CC45B7FBB9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F7E7AB9-3869-4EBF-8A47-B1B3A2DF5E4F}" type="pres">
      <dgm:prSet presAssocID="{4B096C8D-1467-4D6D-BC5F-CC45B7FBB90F}" presName="negativeSpace" presStyleCnt="0"/>
      <dgm:spPr/>
    </dgm:pt>
    <dgm:pt modelId="{54936ABE-E549-4CCD-946C-1C0FA03FD7BD}" type="pres">
      <dgm:prSet presAssocID="{4B096C8D-1467-4D6D-BC5F-CC45B7FBB90F}" presName="childText" presStyleLbl="conFgAcc1" presStyleIdx="1" presStyleCnt="3" custLinFactNeighborX="-5457">
        <dgm:presLayoutVars>
          <dgm:bulletEnabled val="1"/>
        </dgm:presLayoutVars>
      </dgm:prSet>
      <dgm:spPr/>
    </dgm:pt>
    <dgm:pt modelId="{4E5E8FA0-35B5-492E-AEC5-9657A317324D}" type="pres">
      <dgm:prSet presAssocID="{BF99B95F-76B4-43EC-86C9-32E402395173}" presName="spaceBetweenRectangles" presStyleCnt="0"/>
      <dgm:spPr/>
    </dgm:pt>
    <dgm:pt modelId="{30D26276-F756-46C9-AD1A-40E5C768678D}" type="pres">
      <dgm:prSet presAssocID="{61B82CA2-B864-4B91-A772-51CE00DE8B4D}" presName="parentLin" presStyleCnt="0"/>
      <dgm:spPr/>
    </dgm:pt>
    <dgm:pt modelId="{232856ED-9FE4-47BB-9259-7EDEEE72486B}" type="pres">
      <dgm:prSet presAssocID="{61B82CA2-B864-4B91-A772-51CE00DE8B4D}" presName="parentLeftMargin" presStyleLbl="node1" presStyleIdx="1" presStyleCnt="3"/>
      <dgm:spPr/>
    </dgm:pt>
    <dgm:pt modelId="{7A37777E-7225-42AC-897F-4AD5E50DD626}" type="pres">
      <dgm:prSet presAssocID="{61B82CA2-B864-4B91-A772-51CE00DE8B4D}" presName="parentText" presStyleLbl="node1" presStyleIdx="2" presStyleCnt="3" custLinFactNeighborX="-8849">
        <dgm:presLayoutVars>
          <dgm:chMax val="0"/>
          <dgm:bulletEnabled val="1"/>
        </dgm:presLayoutVars>
      </dgm:prSet>
      <dgm:spPr/>
    </dgm:pt>
    <dgm:pt modelId="{A2D212EA-8730-4472-875C-7DD684D77D20}" type="pres">
      <dgm:prSet presAssocID="{61B82CA2-B864-4B91-A772-51CE00DE8B4D}" presName="negativeSpace" presStyleCnt="0"/>
      <dgm:spPr/>
    </dgm:pt>
    <dgm:pt modelId="{459F03C3-96CE-49F9-BCFE-C3EAC1B44D23}" type="pres">
      <dgm:prSet presAssocID="{61B82CA2-B864-4B91-A772-51CE00DE8B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FF99005-ABF2-410E-B8B4-5ABD1D499B03}" srcId="{B341F8DE-4D07-443D-84D6-8FBD8C2EE5DE}" destId="{61B82CA2-B864-4B91-A772-51CE00DE8B4D}" srcOrd="2" destOrd="0" parTransId="{FD3A556B-FCD3-4AA8-876D-7E3503CC5CCC}" sibTransId="{815C42EA-C7D9-4092-BE93-4020B094D5FA}"/>
    <dgm:cxn modelId="{B6EA7906-BB57-4A26-9755-2AFC8287748E}" srcId="{1FE576A3-D610-401A-B355-5A2C9A6436A2}" destId="{D264E8DF-96FE-4B5F-A1D9-F41CB81E593D}" srcOrd="2" destOrd="0" parTransId="{3CB4F3EE-51ED-46B0-A933-B24AE2784C6D}" sibTransId="{37B04B3E-847A-4FE5-A659-7DBC5A6EA340}"/>
    <dgm:cxn modelId="{EB1FB608-02FF-4CE2-9D77-921B44F607E6}" type="presOf" srcId="{3253B772-5FA9-4136-A00B-CE51992BD874}" destId="{54936ABE-E549-4CCD-946C-1C0FA03FD7BD}" srcOrd="0" destOrd="2" presId="urn:microsoft.com/office/officeart/2005/8/layout/list1"/>
    <dgm:cxn modelId="{27323F1E-89FB-4391-B7CC-AE422349CF64}" type="presOf" srcId="{B341F8DE-4D07-443D-84D6-8FBD8C2EE5DE}" destId="{021C5550-7AE5-4CEE-9DB1-15A888F3A972}" srcOrd="0" destOrd="0" presId="urn:microsoft.com/office/officeart/2005/8/layout/list1"/>
    <dgm:cxn modelId="{B4C32F40-744A-4EBC-97C9-45D10913962F}" srcId="{4B096C8D-1467-4D6D-BC5F-CC45B7FBB90F}" destId="{C16E0C26-BF1E-4EC4-8A87-627966CFB014}" srcOrd="1" destOrd="0" parTransId="{3A2CE24A-5405-4124-B12E-D0756F3D6F77}" sibTransId="{7770CF2F-F83D-4750-88B1-3308087B385E}"/>
    <dgm:cxn modelId="{E0DA8364-8660-44CC-BCD4-04D889227456}" type="presOf" srcId="{C16E0C26-BF1E-4EC4-8A87-627966CFB014}" destId="{54936ABE-E549-4CCD-946C-1C0FA03FD7BD}" srcOrd="0" destOrd="1" presId="urn:microsoft.com/office/officeart/2005/8/layout/list1"/>
    <dgm:cxn modelId="{E11FFB64-A977-4CFF-B66C-681E04F82EB9}" type="presOf" srcId="{1FE576A3-D610-401A-B355-5A2C9A6436A2}" destId="{547962E4-8310-4E9D-9D86-B14B78883680}" srcOrd="0" destOrd="0" presId="urn:microsoft.com/office/officeart/2005/8/layout/list1"/>
    <dgm:cxn modelId="{A3B4B56C-972F-4B05-83ED-ADDF499BEED6}" type="presOf" srcId="{61B82CA2-B864-4B91-A772-51CE00DE8B4D}" destId="{7A37777E-7225-42AC-897F-4AD5E50DD626}" srcOrd="1" destOrd="0" presId="urn:microsoft.com/office/officeart/2005/8/layout/list1"/>
    <dgm:cxn modelId="{8B778753-B920-4E72-B1CD-A7E077460A13}" type="presOf" srcId="{4B096C8D-1467-4D6D-BC5F-CC45B7FBB90F}" destId="{09A292C3-3F8B-4463-A2AD-FDA94C302720}" srcOrd="1" destOrd="0" presId="urn:microsoft.com/office/officeart/2005/8/layout/list1"/>
    <dgm:cxn modelId="{40366474-3C15-45DA-ABE0-59E4E2760CBA}" type="presOf" srcId="{61B82CA2-B864-4B91-A772-51CE00DE8B4D}" destId="{232856ED-9FE4-47BB-9259-7EDEEE72486B}" srcOrd="0" destOrd="0" presId="urn:microsoft.com/office/officeart/2005/8/layout/list1"/>
    <dgm:cxn modelId="{CA337876-D8EE-4475-87B4-9B4AABF4F6FA}" type="presOf" srcId="{36A11D79-624F-4E20-A438-B680EF9F8A10}" destId="{54936ABE-E549-4CCD-946C-1C0FA03FD7BD}" srcOrd="0" destOrd="0" presId="urn:microsoft.com/office/officeart/2005/8/layout/list1"/>
    <dgm:cxn modelId="{10DC1B81-2A1C-419E-8C95-C659BA385079}" type="presOf" srcId="{AD6AB839-E0AA-4410-BB5C-74F27E0D595C}" destId="{92793FC4-00C4-4D7D-9FD4-F0A307EC24F5}" srcOrd="0" destOrd="0" presId="urn:microsoft.com/office/officeart/2005/8/layout/list1"/>
    <dgm:cxn modelId="{C3704794-F96A-426F-A734-22F5387DB7DC}" type="presOf" srcId="{D264E8DF-96FE-4B5F-A1D9-F41CB81E593D}" destId="{92793FC4-00C4-4D7D-9FD4-F0A307EC24F5}" srcOrd="0" destOrd="2" presId="urn:microsoft.com/office/officeart/2005/8/layout/list1"/>
    <dgm:cxn modelId="{F72D5B96-B71E-4C4C-BACE-7A6998F838E6}" type="presOf" srcId="{637815F8-B3D4-4D7D-8BA0-F6F04E2740BF}" destId="{459F03C3-96CE-49F9-BCFE-C3EAC1B44D23}" srcOrd="0" destOrd="0" presId="urn:microsoft.com/office/officeart/2005/8/layout/list1"/>
    <dgm:cxn modelId="{4943BB9C-5136-4247-905C-881A0E96F4B4}" srcId="{1FE576A3-D610-401A-B355-5A2C9A6436A2}" destId="{B0A9E76B-9F6A-45CE-A103-64C18CB5A708}" srcOrd="1" destOrd="0" parTransId="{AF4E0E0A-3647-4253-9C2D-6C8AE65B3F46}" sibTransId="{24AB3AE3-D490-4700-B513-1D975EDFDF14}"/>
    <dgm:cxn modelId="{946168B0-7564-43EE-B3BF-D6094325CB04}" type="presOf" srcId="{1FE576A3-D610-401A-B355-5A2C9A6436A2}" destId="{9798E67A-04BB-46F7-B2E7-8A9BB7E66F39}" srcOrd="1" destOrd="0" presId="urn:microsoft.com/office/officeart/2005/8/layout/list1"/>
    <dgm:cxn modelId="{8F96D5B7-033B-4F5B-8D9B-49C8B98E0BA2}" srcId="{61B82CA2-B864-4B91-A772-51CE00DE8B4D}" destId="{637815F8-B3D4-4D7D-8BA0-F6F04E2740BF}" srcOrd="0" destOrd="0" parTransId="{02D747A9-43F0-4EDC-A5AF-628AEBFCB1DF}" sibTransId="{3CE35396-F132-40E8-92CA-6AEFD41E0913}"/>
    <dgm:cxn modelId="{E67E96C0-CB00-459C-A54C-0E96091B1B0E}" type="presOf" srcId="{B0A9E76B-9F6A-45CE-A103-64C18CB5A708}" destId="{92793FC4-00C4-4D7D-9FD4-F0A307EC24F5}" srcOrd="0" destOrd="1" presId="urn:microsoft.com/office/officeart/2005/8/layout/list1"/>
    <dgm:cxn modelId="{D8E75BC2-8C35-432A-A3BB-13D7837EADA4}" srcId="{4B096C8D-1467-4D6D-BC5F-CC45B7FBB90F}" destId="{3253B772-5FA9-4136-A00B-CE51992BD874}" srcOrd="2" destOrd="0" parTransId="{75E2419C-F410-4C6B-A51F-B08BCEEBEAC1}" sibTransId="{01A119FE-B580-412B-9745-4ABD0C75D2B3}"/>
    <dgm:cxn modelId="{1B40B7E3-2FDA-4AA1-A430-D0DE59F7948E}" srcId="{B341F8DE-4D07-443D-84D6-8FBD8C2EE5DE}" destId="{4B096C8D-1467-4D6D-BC5F-CC45B7FBB90F}" srcOrd="1" destOrd="0" parTransId="{46E50D90-6A8C-4728-8E13-34CC30A76696}" sibTransId="{BF99B95F-76B4-43EC-86C9-32E402395173}"/>
    <dgm:cxn modelId="{7E914EE9-9A05-452D-807D-60A0EE1098D7}" srcId="{4B096C8D-1467-4D6D-BC5F-CC45B7FBB90F}" destId="{36A11D79-624F-4E20-A438-B680EF9F8A10}" srcOrd="0" destOrd="0" parTransId="{92FB07DA-E30B-4381-95BE-250F59896484}" sibTransId="{DD18650B-3B0E-43B2-A567-65BC56A4F229}"/>
    <dgm:cxn modelId="{572633F8-2037-456B-AC29-B7252866C1E2}" srcId="{1FE576A3-D610-401A-B355-5A2C9A6436A2}" destId="{AD6AB839-E0AA-4410-BB5C-74F27E0D595C}" srcOrd="0" destOrd="0" parTransId="{DDD35581-B2FB-43F6-AC22-42DB0FA30102}" sibTransId="{F15CA426-1BC2-43C6-93B0-6C4D33C120A1}"/>
    <dgm:cxn modelId="{D596E9F9-0CFE-4664-8BBF-9E31766FD0AC}" srcId="{B341F8DE-4D07-443D-84D6-8FBD8C2EE5DE}" destId="{1FE576A3-D610-401A-B355-5A2C9A6436A2}" srcOrd="0" destOrd="0" parTransId="{345558C5-86D4-4170-B373-37AEA87F9D05}" sibTransId="{2C8125D7-E599-4511-8420-DF2531839A93}"/>
    <dgm:cxn modelId="{FE0F67FD-AFE0-460E-8887-015A98F9AD4D}" type="presOf" srcId="{4B096C8D-1467-4D6D-BC5F-CC45B7FBB90F}" destId="{153EDDFC-B61E-48A1-9DFD-EEA5451AB392}" srcOrd="0" destOrd="0" presId="urn:microsoft.com/office/officeart/2005/8/layout/list1"/>
    <dgm:cxn modelId="{A288F90F-CC15-41EA-A72D-F7B66A5635BB}" type="presParOf" srcId="{021C5550-7AE5-4CEE-9DB1-15A888F3A972}" destId="{A58EDB7B-B866-4A66-9C81-600EB04DE91D}" srcOrd="0" destOrd="0" presId="urn:microsoft.com/office/officeart/2005/8/layout/list1"/>
    <dgm:cxn modelId="{B26679B1-8C47-4708-9B9C-9F60DA71B19C}" type="presParOf" srcId="{A58EDB7B-B866-4A66-9C81-600EB04DE91D}" destId="{547962E4-8310-4E9D-9D86-B14B78883680}" srcOrd="0" destOrd="0" presId="urn:microsoft.com/office/officeart/2005/8/layout/list1"/>
    <dgm:cxn modelId="{E7CD1BD2-5A01-4A28-8656-1828B4D2ACF4}" type="presParOf" srcId="{A58EDB7B-B866-4A66-9C81-600EB04DE91D}" destId="{9798E67A-04BB-46F7-B2E7-8A9BB7E66F39}" srcOrd="1" destOrd="0" presId="urn:microsoft.com/office/officeart/2005/8/layout/list1"/>
    <dgm:cxn modelId="{FD808989-1B75-4825-8A16-2B69C3DF28EA}" type="presParOf" srcId="{021C5550-7AE5-4CEE-9DB1-15A888F3A972}" destId="{06340F70-9D00-4321-9565-910504F6DCE7}" srcOrd="1" destOrd="0" presId="urn:microsoft.com/office/officeart/2005/8/layout/list1"/>
    <dgm:cxn modelId="{574991CE-A864-4345-BA35-A11F3BBC9FE9}" type="presParOf" srcId="{021C5550-7AE5-4CEE-9DB1-15A888F3A972}" destId="{92793FC4-00C4-4D7D-9FD4-F0A307EC24F5}" srcOrd="2" destOrd="0" presId="urn:microsoft.com/office/officeart/2005/8/layout/list1"/>
    <dgm:cxn modelId="{A37B2E59-EF91-4D5A-856C-320B4EFC6EBC}" type="presParOf" srcId="{021C5550-7AE5-4CEE-9DB1-15A888F3A972}" destId="{4CD6E800-B731-4BAF-A5D9-7CBBE18355C3}" srcOrd="3" destOrd="0" presId="urn:microsoft.com/office/officeart/2005/8/layout/list1"/>
    <dgm:cxn modelId="{A2128557-7C91-4FA4-B9E5-AA9C07B60667}" type="presParOf" srcId="{021C5550-7AE5-4CEE-9DB1-15A888F3A972}" destId="{23B7AA5F-8E09-430E-A796-7E798B85EE95}" srcOrd="4" destOrd="0" presId="urn:microsoft.com/office/officeart/2005/8/layout/list1"/>
    <dgm:cxn modelId="{2A31065C-9095-4C14-9611-CB059292ED7B}" type="presParOf" srcId="{23B7AA5F-8E09-430E-A796-7E798B85EE95}" destId="{153EDDFC-B61E-48A1-9DFD-EEA5451AB392}" srcOrd="0" destOrd="0" presId="urn:microsoft.com/office/officeart/2005/8/layout/list1"/>
    <dgm:cxn modelId="{BBABDD65-7A10-4A9A-8D6D-3209D0A4CB1D}" type="presParOf" srcId="{23B7AA5F-8E09-430E-A796-7E798B85EE95}" destId="{09A292C3-3F8B-4463-A2AD-FDA94C302720}" srcOrd="1" destOrd="0" presId="urn:microsoft.com/office/officeart/2005/8/layout/list1"/>
    <dgm:cxn modelId="{E6A6EB81-E313-4C2F-87E2-2D8DD7631C4B}" type="presParOf" srcId="{021C5550-7AE5-4CEE-9DB1-15A888F3A972}" destId="{6F7E7AB9-3869-4EBF-8A47-B1B3A2DF5E4F}" srcOrd="5" destOrd="0" presId="urn:microsoft.com/office/officeart/2005/8/layout/list1"/>
    <dgm:cxn modelId="{B8297C22-8409-4391-86A7-06C3A9D4285C}" type="presParOf" srcId="{021C5550-7AE5-4CEE-9DB1-15A888F3A972}" destId="{54936ABE-E549-4CCD-946C-1C0FA03FD7BD}" srcOrd="6" destOrd="0" presId="urn:microsoft.com/office/officeart/2005/8/layout/list1"/>
    <dgm:cxn modelId="{0C6E432C-7DA7-4CA2-9393-F3723C6D335F}" type="presParOf" srcId="{021C5550-7AE5-4CEE-9DB1-15A888F3A972}" destId="{4E5E8FA0-35B5-492E-AEC5-9657A317324D}" srcOrd="7" destOrd="0" presId="urn:microsoft.com/office/officeart/2005/8/layout/list1"/>
    <dgm:cxn modelId="{3E3A7853-947F-40D6-AD67-9FE5271585C3}" type="presParOf" srcId="{021C5550-7AE5-4CEE-9DB1-15A888F3A972}" destId="{30D26276-F756-46C9-AD1A-40E5C768678D}" srcOrd="8" destOrd="0" presId="urn:microsoft.com/office/officeart/2005/8/layout/list1"/>
    <dgm:cxn modelId="{CFC8800C-CEB4-4969-A7FF-56B904565FBD}" type="presParOf" srcId="{30D26276-F756-46C9-AD1A-40E5C768678D}" destId="{232856ED-9FE4-47BB-9259-7EDEEE72486B}" srcOrd="0" destOrd="0" presId="urn:microsoft.com/office/officeart/2005/8/layout/list1"/>
    <dgm:cxn modelId="{8A5B3D8E-3F55-4EAA-9387-5361DD314BF2}" type="presParOf" srcId="{30D26276-F756-46C9-AD1A-40E5C768678D}" destId="{7A37777E-7225-42AC-897F-4AD5E50DD626}" srcOrd="1" destOrd="0" presId="urn:microsoft.com/office/officeart/2005/8/layout/list1"/>
    <dgm:cxn modelId="{98B05852-F349-478C-969A-AC0DAE48995F}" type="presParOf" srcId="{021C5550-7AE5-4CEE-9DB1-15A888F3A972}" destId="{A2D212EA-8730-4472-875C-7DD684D77D20}" srcOrd="9" destOrd="0" presId="urn:microsoft.com/office/officeart/2005/8/layout/list1"/>
    <dgm:cxn modelId="{795730F9-9C79-482D-8A51-164436C13ED1}" type="presParOf" srcId="{021C5550-7AE5-4CEE-9DB1-15A888F3A972}" destId="{459F03C3-96CE-49F9-BCFE-C3EAC1B44D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8D436-38C5-4EB2-9583-18C00B7E10E8}">
      <dsp:nvSpPr>
        <dsp:cNvPr id="0" name=""/>
        <dsp:cNvSpPr/>
      </dsp:nvSpPr>
      <dsp:spPr>
        <a:xfrm>
          <a:off x="0" y="788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841DE-7FE6-4B33-8F83-A884B7BAC610}">
      <dsp:nvSpPr>
        <dsp:cNvPr id="0" name=""/>
        <dsp:cNvSpPr/>
      </dsp:nvSpPr>
      <dsp:spPr>
        <a:xfrm>
          <a:off x="0" y="788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1. Coûts de confection de toiture</a:t>
          </a:r>
        </a:p>
      </dsp:txBody>
      <dsp:txXfrm>
        <a:off x="0" y="788"/>
        <a:ext cx="6900512" cy="717579"/>
      </dsp:txXfrm>
    </dsp:sp>
    <dsp:sp modelId="{C8146DE3-2EB3-4DD5-8C40-3DE89661E380}">
      <dsp:nvSpPr>
        <dsp:cNvPr id="0" name=""/>
        <dsp:cNvSpPr/>
      </dsp:nvSpPr>
      <dsp:spPr>
        <a:xfrm>
          <a:off x="0" y="718368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FD2DF-AD1D-4531-BCB8-542B60826714}">
      <dsp:nvSpPr>
        <dsp:cNvPr id="0" name=""/>
        <dsp:cNvSpPr/>
      </dsp:nvSpPr>
      <dsp:spPr>
        <a:xfrm>
          <a:off x="0" y="718368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2. Coûts de réfection de toiture </a:t>
          </a:r>
        </a:p>
      </dsp:txBody>
      <dsp:txXfrm>
        <a:off x="0" y="718368"/>
        <a:ext cx="6900512" cy="717579"/>
      </dsp:txXfrm>
    </dsp:sp>
    <dsp:sp modelId="{C7D543C0-28E2-438E-9069-5F6302038C1B}">
      <dsp:nvSpPr>
        <dsp:cNvPr id="0" name=""/>
        <dsp:cNvSpPr/>
      </dsp:nvSpPr>
      <dsp:spPr>
        <a:xfrm>
          <a:off x="0" y="143594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2E708-74DF-49D8-BBCB-DE6C5739ED22}">
      <dsp:nvSpPr>
        <dsp:cNvPr id="0" name=""/>
        <dsp:cNvSpPr/>
      </dsp:nvSpPr>
      <dsp:spPr>
        <a:xfrm>
          <a:off x="0" y="1435947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3. Coûts installation photovoltaïque intégrée</a:t>
          </a:r>
          <a:endParaRPr lang="en-US" sz="2600" kern="1200" dirty="0">
            <a:latin typeface="+mn-lt"/>
          </a:endParaRPr>
        </a:p>
      </dsp:txBody>
      <dsp:txXfrm>
        <a:off x="0" y="1435947"/>
        <a:ext cx="6900512" cy="717579"/>
      </dsp:txXfrm>
    </dsp:sp>
    <dsp:sp modelId="{0B402499-226A-4634-BBC0-4AC247371D10}">
      <dsp:nvSpPr>
        <dsp:cNvPr id="0" name=""/>
        <dsp:cNvSpPr/>
      </dsp:nvSpPr>
      <dsp:spPr>
        <a:xfrm>
          <a:off x="0" y="215352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C5189-4F31-4851-B5BB-4D0040A42F83}">
      <dsp:nvSpPr>
        <dsp:cNvPr id="0" name=""/>
        <dsp:cNvSpPr/>
      </dsp:nvSpPr>
      <dsp:spPr>
        <a:xfrm>
          <a:off x="0" y="2153527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4. </a:t>
          </a:r>
          <a:r>
            <a:rPr lang="fr-FR" sz="2600" kern="1200" dirty="0">
              <a:latin typeface="+mn-lt"/>
              <a:ea typeface="Calibri"/>
              <a:cs typeface="Calibri"/>
            </a:rPr>
            <a:t>Subventions, aides et obligations</a:t>
          </a:r>
        </a:p>
      </dsp:txBody>
      <dsp:txXfrm>
        <a:off x="0" y="2153527"/>
        <a:ext cx="6900512" cy="717579"/>
      </dsp:txXfrm>
    </dsp:sp>
    <dsp:sp modelId="{A0CA1CB5-AC7D-4F92-B3EA-B94FCBBF0B71}">
      <dsp:nvSpPr>
        <dsp:cNvPr id="0" name=""/>
        <dsp:cNvSpPr/>
      </dsp:nvSpPr>
      <dsp:spPr>
        <a:xfrm>
          <a:off x="0" y="2871107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47B72-978C-4A58-94C4-7E38343073E1}">
      <dsp:nvSpPr>
        <dsp:cNvPr id="0" name=""/>
        <dsp:cNvSpPr/>
      </dsp:nvSpPr>
      <dsp:spPr>
        <a:xfrm>
          <a:off x="0" y="2871107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5. Exemple de réfection de toiture</a:t>
          </a:r>
          <a:endParaRPr lang="en-US" sz="2600" kern="1200" dirty="0">
            <a:latin typeface="+mn-lt"/>
          </a:endParaRPr>
        </a:p>
      </dsp:txBody>
      <dsp:txXfrm>
        <a:off x="0" y="2871107"/>
        <a:ext cx="6900512" cy="717579"/>
      </dsp:txXfrm>
    </dsp:sp>
    <dsp:sp modelId="{7A16D3FC-8F61-4649-B7F1-8E6D712DFBDB}">
      <dsp:nvSpPr>
        <dsp:cNvPr id="0" name=""/>
        <dsp:cNvSpPr/>
      </dsp:nvSpPr>
      <dsp:spPr>
        <a:xfrm>
          <a:off x="0" y="3588686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BCD61-DCA5-46A7-93C8-DEC5A39F4FEC}">
      <dsp:nvSpPr>
        <dsp:cNvPr id="0" name=""/>
        <dsp:cNvSpPr/>
      </dsp:nvSpPr>
      <dsp:spPr>
        <a:xfrm>
          <a:off x="0" y="3588686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6. Exemple de toiture avec photovoltaïque</a:t>
          </a:r>
        </a:p>
      </dsp:txBody>
      <dsp:txXfrm>
        <a:off x="0" y="3588686"/>
        <a:ext cx="6900512" cy="717579"/>
      </dsp:txXfrm>
    </dsp:sp>
    <dsp:sp modelId="{81409798-A12B-4D9A-8C9E-1DE38699AD80}">
      <dsp:nvSpPr>
        <dsp:cNvPr id="0" name=""/>
        <dsp:cNvSpPr/>
      </dsp:nvSpPr>
      <dsp:spPr>
        <a:xfrm>
          <a:off x="0" y="4306266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2E1B9-E849-4708-ABDD-66CF940CEE14}">
      <dsp:nvSpPr>
        <dsp:cNvPr id="0" name=""/>
        <dsp:cNvSpPr/>
      </dsp:nvSpPr>
      <dsp:spPr>
        <a:xfrm>
          <a:off x="0" y="4306266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7. Avantages</a:t>
          </a:r>
        </a:p>
      </dsp:txBody>
      <dsp:txXfrm>
        <a:off x="0" y="4306266"/>
        <a:ext cx="6900512" cy="717579"/>
      </dsp:txXfrm>
    </dsp:sp>
    <dsp:sp modelId="{1EBDC8F1-8959-47A4-9558-BF932F73AEB5}">
      <dsp:nvSpPr>
        <dsp:cNvPr id="0" name=""/>
        <dsp:cNvSpPr/>
      </dsp:nvSpPr>
      <dsp:spPr>
        <a:xfrm>
          <a:off x="0" y="5023846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4F50B-83FA-4A81-936F-43E9A33CA4A3}">
      <dsp:nvSpPr>
        <dsp:cNvPr id="0" name=""/>
        <dsp:cNvSpPr/>
      </dsp:nvSpPr>
      <dsp:spPr>
        <a:xfrm>
          <a:off x="0" y="5023846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8. Résumé</a:t>
          </a:r>
        </a:p>
      </dsp:txBody>
      <dsp:txXfrm>
        <a:off x="0" y="5023846"/>
        <a:ext cx="6900512" cy="717579"/>
      </dsp:txXfrm>
    </dsp:sp>
    <dsp:sp modelId="{C61CE488-B22F-4C55-A4DD-ACB31028A264}">
      <dsp:nvSpPr>
        <dsp:cNvPr id="0" name=""/>
        <dsp:cNvSpPr/>
      </dsp:nvSpPr>
      <dsp:spPr>
        <a:xfrm>
          <a:off x="0" y="5741425"/>
          <a:ext cx="69005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AC6AE-CB93-416A-B21B-FF549E35884D}">
      <dsp:nvSpPr>
        <dsp:cNvPr id="0" name=""/>
        <dsp:cNvSpPr/>
      </dsp:nvSpPr>
      <dsp:spPr>
        <a:xfrm>
          <a:off x="0" y="5741425"/>
          <a:ext cx="6900512" cy="717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>
              <a:latin typeface="+mn-lt"/>
            </a:rPr>
            <a:t>9. Conclus</a:t>
          </a:r>
          <a:r>
            <a:rPr lang="fr-FR" sz="2600" kern="1200" dirty="0">
              <a:latin typeface="Aptos Display" panose="020F0302020204030204"/>
            </a:rPr>
            <a:t>ion</a:t>
          </a:r>
        </a:p>
      </dsp:txBody>
      <dsp:txXfrm>
        <a:off x="0" y="5741425"/>
        <a:ext cx="6900512" cy="717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5F583-02C3-4C3F-AF27-A3BDEA4A0A05}">
      <dsp:nvSpPr>
        <dsp:cNvPr id="0" name=""/>
        <dsp:cNvSpPr/>
      </dsp:nvSpPr>
      <dsp:spPr>
        <a:xfrm rot="5400000">
          <a:off x="4283661" y="-1695550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400" kern="1200" dirty="0"/>
            <a:t>Entre 80CHF et 290CHF/</a:t>
          </a:r>
          <a:r>
            <a:rPr lang="fr-FR" sz="2400" kern="1200" dirty="0"/>
            <a:t>m²</a:t>
          </a:r>
          <a:endParaRPr lang="fr-CH" sz="2400" kern="1200" dirty="0"/>
        </a:p>
      </dsp:txBody>
      <dsp:txXfrm rot="-5400000">
        <a:off x="2484185" y="143827"/>
        <a:ext cx="4376426" cy="737571"/>
      </dsp:txXfrm>
    </dsp:sp>
    <dsp:sp modelId="{613A2A93-1257-412D-9E11-30F83FB92F55}">
      <dsp:nvSpPr>
        <dsp:cNvPr id="0" name=""/>
        <dsp:cNvSpPr/>
      </dsp:nvSpPr>
      <dsp:spPr>
        <a:xfrm>
          <a:off x="0" y="1754"/>
          <a:ext cx="2484184" cy="10217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Prix moyen</a:t>
          </a:r>
          <a:endParaRPr lang="en-US" sz="2400" kern="1200" dirty="0"/>
        </a:p>
      </dsp:txBody>
      <dsp:txXfrm>
        <a:off x="49876" y="51630"/>
        <a:ext cx="2384432" cy="921965"/>
      </dsp:txXfrm>
    </dsp:sp>
    <dsp:sp modelId="{F603BBD5-F616-4A1C-B642-58AE25755C3F}">
      <dsp:nvSpPr>
        <dsp:cNvPr id="0" name=""/>
        <dsp:cNvSpPr/>
      </dsp:nvSpPr>
      <dsp:spPr>
        <a:xfrm rot="5400000">
          <a:off x="4283661" y="-622747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-1093488"/>
            <a:satOff val="343"/>
            <a:lumOff val="10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093488"/>
              <a:satOff val="343"/>
              <a:lumOff val="1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Entre 35 CHF et 90 CHF/m².</a:t>
          </a:r>
          <a:endParaRPr lang="en-US" sz="2400" kern="1200" dirty="0"/>
        </a:p>
      </dsp:txBody>
      <dsp:txXfrm rot="-5400000">
        <a:off x="2484185" y="1216630"/>
        <a:ext cx="4376426" cy="737571"/>
      </dsp:txXfrm>
    </dsp:sp>
    <dsp:sp modelId="{85AEA761-DBEF-4A47-A00A-8255936AD850}">
      <dsp:nvSpPr>
        <dsp:cNvPr id="0" name=""/>
        <dsp:cNvSpPr/>
      </dsp:nvSpPr>
      <dsp:spPr>
        <a:xfrm>
          <a:off x="0" y="1074558"/>
          <a:ext cx="2484184" cy="1021717"/>
        </a:xfrm>
        <a:prstGeom prst="roundRect">
          <a:avLst/>
        </a:prstGeom>
        <a:solidFill>
          <a:schemeClr val="accent2">
            <a:hueOff val="-876157"/>
            <a:satOff val="-7575"/>
            <a:lumOff val="149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Tuiles : </a:t>
          </a:r>
          <a:endParaRPr lang="en-US" sz="2400" kern="1200" dirty="0"/>
        </a:p>
      </dsp:txBody>
      <dsp:txXfrm>
        <a:off x="49876" y="1124434"/>
        <a:ext cx="2384432" cy="921965"/>
      </dsp:txXfrm>
    </dsp:sp>
    <dsp:sp modelId="{1E3FA220-4983-498A-8A53-EC492FF6CF3E}">
      <dsp:nvSpPr>
        <dsp:cNvPr id="0" name=""/>
        <dsp:cNvSpPr/>
      </dsp:nvSpPr>
      <dsp:spPr>
        <a:xfrm rot="5400000">
          <a:off x="4283661" y="450056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-2186975"/>
            <a:satOff val="686"/>
            <a:lumOff val="20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186975"/>
              <a:satOff val="686"/>
              <a:lumOff val="2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Entre 45 CHF et 160 CHF/m².</a:t>
          </a:r>
          <a:endParaRPr lang="en-US" sz="2400" kern="1200" dirty="0"/>
        </a:p>
      </dsp:txBody>
      <dsp:txXfrm rot="-5400000">
        <a:off x="2484185" y="2289434"/>
        <a:ext cx="4376426" cy="737571"/>
      </dsp:txXfrm>
    </dsp:sp>
    <dsp:sp modelId="{E29D0A6B-7B5B-4A09-8351-876D26FCAA41}">
      <dsp:nvSpPr>
        <dsp:cNvPr id="0" name=""/>
        <dsp:cNvSpPr/>
      </dsp:nvSpPr>
      <dsp:spPr>
        <a:xfrm>
          <a:off x="0" y="2147361"/>
          <a:ext cx="2484184" cy="1021717"/>
        </a:xfrm>
        <a:prstGeom prst="roundRect">
          <a:avLst/>
        </a:prstGeom>
        <a:solidFill>
          <a:schemeClr val="accent2">
            <a:hueOff val="-1752313"/>
            <a:satOff val="-15150"/>
            <a:lumOff val="29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Ardoise :</a:t>
          </a:r>
          <a:endParaRPr lang="en-US" sz="2400" kern="1200" dirty="0"/>
        </a:p>
      </dsp:txBody>
      <dsp:txXfrm>
        <a:off x="49876" y="2197237"/>
        <a:ext cx="2384432" cy="921965"/>
      </dsp:txXfrm>
    </dsp:sp>
    <dsp:sp modelId="{D90D6F44-18A7-4E50-919D-CC9268EA440D}">
      <dsp:nvSpPr>
        <dsp:cNvPr id="0" name=""/>
        <dsp:cNvSpPr/>
      </dsp:nvSpPr>
      <dsp:spPr>
        <a:xfrm rot="5400000">
          <a:off x="4283661" y="1522859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-3280463"/>
            <a:satOff val="1030"/>
            <a:lumOff val="30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280463"/>
              <a:satOff val="1030"/>
              <a:lumOff val="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/>
            <a:t>Entre 25 CHF et 120 CHF/m².</a:t>
          </a:r>
          <a:endParaRPr lang="en-US" sz="2400" kern="1200"/>
        </a:p>
      </dsp:txBody>
      <dsp:txXfrm rot="-5400000">
        <a:off x="2484185" y="3362237"/>
        <a:ext cx="4376426" cy="737571"/>
      </dsp:txXfrm>
    </dsp:sp>
    <dsp:sp modelId="{268C5E8A-123A-4F4F-8A4C-0D42FE41DCDB}">
      <dsp:nvSpPr>
        <dsp:cNvPr id="0" name=""/>
        <dsp:cNvSpPr/>
      </dsp:nvSpPr>
      <dsp:spPr>
        <a:xfrm>
          <a:off x="0" y="3220164"/>
          <a:ext cx="2484184" cy="1021717"/>
        </a:xfrm>
        <a:prstGeom prst="roundRect">
          <a:avLst/>
        </a:prstGeom>
        <a:solidFill>
          <a:schemeClr val="accent2">
            <a:hueOff val="-2628470"/>
            <a:satOff val="-22726"/>
            <a:lumOff val="4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Bac acier: </a:t>
          </a:r>
          <a:endParaRPr lang="en-US" sz="2400" kern="1200" dirty="0"/>
        </a:p>
      </dsp:txBody>
      <dsp:txXfrm>
        <a:off x="49876" y="3270040"/>
        <a:ext cx="2384432" cy="921965"/>
      </dsp:txXfrm>
    </dsp:sp>
    <dsp:sp modelId="{02C11FEF-E9A9-45BD-9D64-840D7F216BC0}">
      <dsp:nvSpPr>
        <dsp:cNvPr id="0" name=""/>
        <dsp:cNvSpPr/>
      </dsp:nvSpPr>
      <dsp:spPr>
        <a:xfrm rot="5400000">
          <a:off x="4283661" y="2595662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-4373951"/>
            <a:satOff val="1373"/>
            <a:lumOff val="409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373951"/>
              <a:satOff val="1373"/>
              <a:lumOff val="4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Entre 30CHF et 150CHF/m².</a:t>
          </a:r>
          <a:endParaRPr lang="en-US" sz="2400" kern="1200" dirty="0"/>
        </a:p>
      </dsp:txBody>
      <dsp:txXfrm rot="-5400000">
        <a:off x="2484185" y="4435040"/>
        <a:ext cx="4376426" cy="737571"/>
      </dsp:txXfrm>
    </dsp:sp>
    <dsp:sp modelId="{34C8B2FD-00ED-4480-910C-EF2F239D6AFC}">
      <dsp:nvSpPr>
        <dsp:cNvPr id="0" name=""/>
        <dsp:cNvSpPr/>
      </dsp:nvSpPr>
      <dsp:spPr>
        <a:xfrm>
          <a:off x="0" y="4292967"/>
          <a:ext cx="2484184" cy="1021717"/>
        </a:xfrm>
        <a:prstGeom prst="roundRect">
          <a:avLst/>
        </a:prstGeom>
        <a:solidFill>
          <a:schemeClr val="accent2">
            <a:hueOff val="-3504626"/>
            <a:satOff val="-30301"/>
            <a:lumOff val="596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Isolation: </a:t>
          </a:r>
          <a:endParaRPr lang="en-US" sz="2400" kern="1200" dirty="0"/>
        </a:p>
      </dsp:txBody>
      <dsp:txXfrm>
        <a:off x="49876" y="4342843"/>
        <a:ext cx="2384432" cy="921965"/>
      </dsp:txXfrm>
    </dsp:sp>
    <dsp:sp modelId="{C8013BAE-AE66-4286-A507-8D5B93D77332}">
      <dsp:nvSpPr>
        <dsp:cNvPr id="0" name=""/>
        <dsp:cNvSpPr/>
      </dsp:nvSpPr>
      <dsp:spPr>
        <a:xfrm rot="5400000">
          <a:off x="4283661" y="3668465"/>
          <a:ext cx="817373" cy="4416327"/>
        </a:xfrm>
        <a:prstGeom prst="round2SameRect">
          <a:avLst/>
        </a:prstGeom>
        <a:solidFill>
          <a:schemeClr val="accent2">
            <a:tint val="40000"/>
            <a:alpha val="90000"/>
            <a:hueOff val="-5467438"/>
            <a:satOff val="1716"/>
            <a:lumOff val="51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5467438"/>
              <a:satOff val="1716"/>
              <a:lumOff val="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Entre 15CHF et 50CHF/m².</a:t>
          </a:r>
          <a:endParaRPr lang="en-US" sz="2400" kern="1200" dirty="0"/>
        </a:p>
      </dsp:txBody>
      <dsp:txXfrm rot="-5400000">
        <a:off x="2484185" y="5507843"/>
        <a:ext cx="4376426" cy="737571"/>
      </dsp:txXfrm>
    </dsp:sp>
    <dsp:sp modelId="{0E680C15-2054-4B74-A514-46EBC819C6AC}">
      <dsp:nvSpPr>
        <dsp:cNvPr id="0" name=""/>
        <dsp:cNvSpPr/>
      </dsp:nvSpPr>
      <dsp:spPr>
        <a:xfrm>
          <a:off x="0" y="5365770"/>
          <a:ext cx="2484184" cy="1021717"/>
        </a:xfrm>
        <a:prstGeom prst="roundRect">
          <a:avLst/>
        </a:prstGeom>
        <a:solidFill>
          <a:schemeClr val="accent2">
            <a:hueOff val="-4380783"/>
            <a:satOff val="-37876"/>
            <a:lumOff val="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Sous couverture et pare vapeur</a:t>
          </a:r>
          <a:endParaRPr lang="en-US" sz="2400" kern="1200" dirty="0"/>
        </a:p>
      </dsp:txBody>
      <dsp:txXfrm>
        <a:off x="49876" y="5415646"/>
        <a:ext cx="2384432" cy="921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8DFA9-5BAE-46F3-8548-AB44BD0AA62A}">
      <dsp:nvSpPr>
        <dsp:cNvPr id="0" name=""/>
        <dsp:cNvSpPr/>
      </dsp:nvSpPr>
      <dsp:spPr>
        <a:xfrm>
          <a:off x="0" y="478808"/>
          <a:ext cx="5314525" cy="13513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Prix estimé : Entre 150 CHF et 400 CHF par m².</a:t>
          </a:r>
          <a:endParaRPr lang="en-US" sz="3500" kern="1200" dirty="0"/>
        </a:p>
      </dsp:txBody>
      <dsp:txXfrm>
        <a:off x="65967" y="544775"/>
        <a:ext cx="5182591" cy="1219415"/>
      </dsp:txXfrm>
    </dsp:sp>
    <dsp:sp modelId="{E775B7EA-4EBD-4D39-9DF6-F4FB29A300BB}">
      <dsp:nvSpPr>
        <dsp:cNvPr id="0" name=""/>
        <dsp:cNvSpPr/>
      </dsp:nvSpPr>
      <dsp:spPr>
        <a:xfrm>
          <a:off x="0" y="1912497"/>
          <a:ext cx="5314525" cy="1351349"/>
        </a:xfrm>
        <a:prstGeom prst="roundRect">
          <a:avLst/>
        </a:prstGeom>
        <a:solidFill>
          <a:schemeClr val="accent2">
            <a:hueOff val="-4380783"/>
            <a:satOff val="-37876"/>
            <a:lumOff val="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Facteurs influents :</a:t>
          </a:r>
          <a:endParaRPr lang="en-US" sz="3500" kern="1200" dirty="0"/>
        </a:p>
      </dsp:txBody>
      <dsp:txXfrm>
        <a:off x="65967" y="1978464"/>
        <a:ext cx="5182591" cy="1219415"/>
      </dsp:txXfrm>
    </dsp:sp>
    <dsp:sp modelId="{B0DCBAF5-A175-4D20-9A1C-62CB53783871}">
      <dsp:nvSpPr>
        <dsp:cNvPr id="0" name=""/>
        <dsp:cNvSpPr/>
      </dsp:nvSpPr>
      <dsp:spPr>
        <a:xfrm>
          <a:off x="0" y="3282307"/>
          <a:ext cx="5314525" cy="177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73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</dsp:txBody>
      <dsp:txXfrm>
        <a:off x="0" y="3282307"/>
        <a:ext cx="5314525" cy="1775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493D2-D7F3-40D0-9C9A-671EF2910DC7}">
      <dsp:nvSpPr>
        <dsp:cNvPr id="0" name=""/>
        <dsp:cNvSpPr/>
      </dsp:nvSpPr>
      <dsp:spPr>
        <a:xfrm>
          <a:off x="0" y="6"/>
          <a:ext cx="6900512" cy="1228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>
              <a:latin typeface="Aptos Display" panose="020F0302020204030204"/>
            </a:rPr>
            <a:t> </a:t>
          </a:r>
          <a:r>
            <a:rPr lang="fr-FR" sz="5000" kern="1200" dirty="0"/>
            <a:t>Prix estimé : </a:t>
          </a:r>
          <a:endParaRPr lang="en-US" sz="5000" kern="1200" dirty="0"/>
        </a:p>
      </dsp:txBody>
      <dsp:txXfrm>
        <a:off x="59970" y="59976"/>
        <a:ext cx="6780572" cy="1108560"/>
      </dsp:txXfrm>
    </dsp:sp>
    <dsp:sp modelId="{2F8BF56A-78D3-47D3-8DA7-D99071220AF8}">
      <dsp:nvSpPr>
        <dsp:cNvPr id="0" name=""/>
        <dsp:cNvSpPr/>
      </dsp:nvSpPr>
      <dsp:spPr>
        <a:xfrm>
          <a:off x="0" y="1267320"/>
          <a:ext cx="6900512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800" kern="1200" dirty="0">
              <a:solidFill>
                <a:schemeClr val="bg1">
                  <a:lumMod val="40000"/>
                  <a:lumOff val="60000"/>
                </a:schemeClr>
              </a:solidFill>
            </a:rPr>
            <a:t>Entre 300 CHF et 700 CHF par m². Calcul environ 200W au m2, soit entre 1.5 et 3.5CHF par W</a:t>
          </a:r>
          <a:endParaRPr lang="en-US" sz="2800" kern="1200" dirty="0">
            <a:solidFill>
              <a:schemeClr val="bg1">
                <a:lumMod val="40000"/>
                <a:lumOff val="60000"/>
              </a:schemeClr>
            </a:solidFill>
          </a:endParaRPr>
        </a:p>
      </dsp:txBody>
      <dsp:txXfrm>
        <a:off x="0" y="1267320"/>
        <a:ext cx="6900512" cy="1190250"/>
      </dsp:txXfrm>
    </dsp:sp>
    <dsp:sp modelId="{33022361-6164-4100-860A-B5383D2A255F}">
      <dsp:nvSpPr>
        <dsp:cNvPr id="0" name=""/>
        <dsp:cNvSpPr/>
      </dsp:nvSpPr>
      <dsp:spPr>
        <a:xfrm>
          <a:off x="0" y="2457570"/>
          <a:ext cx="6900512" cy="1228500"/>
        </a:xfrm>
        <a:prstGeom prst="roundRect">
          <a:avLst/>
        </a:prstGeom>
        <a:solidFill>
          <a:schemeClr val="accent2">
            <a:hueOff val="-4380783"/>
            <a:satOff val="-37876"/>
            <a:lumOff val="745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 Facteurs influents :</a:t>
          </a:r>
          <a:endParaRPr lang="en-US" sz="5000" kern="1200" dirty="0"/>
        </a:p>
      </dsp:txBody>
      <dsp:txXfrm>
        <a:off x="59970" y="2517540"/>
        <a:ext cx="6780572" cy="1108560"/>
      </dsp:txXfrm>
    </dsp:sp>
    <dsp:sp modelId="{AB15081E-FDA8-40E8-92C4-7580EE13BAAD}">
      <dsp:nvSpPr>
        <dsp:cNvPr id="0" name=""/>
        <dsp:cNvSpPr/>
      </dsp:nvSpPr>
      <dsp:spPr>
        <a:xfrm>
          <a:off x="0" y="3686070"/>
          <a:ext cx="6900512" cy="181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800" kern="1200" dirty="0">
              <a:solidFill>
                <a:schemeClr val="bg1">
                  <a:lumMod val="40000"/>
                  <a:lumOff val="60000"/>
                </a:schemeClr>
              </a:solidFill>
            </a:rPr>
            <a:t>Type de panneaux </a:t>
          </a:r>
          <a:endParaRPr lang="en-US" sz="2800" kern="1200" dirty="0">
            <a:solidFill>
              <a:schemeClr val="bg1">
                <a:lumMod val="40000"/>
                <a:lumOff val="60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800" kern="1200" dirty="0">
              <a:solidFill>
                <a:schemeClr val="bg1">
                  <a:lumMod val="40000"/>
                  <a:lumOff val="60000"/>
                </a:schemeClr>
              </a:solidFill>
            </a:rPr>
            <a:t>Complexité de l'installation</a:t>
          </a:r>
          <a:endParaRPr lang="en-US" sz="2800" kern="1200" dirty="0">
            <a:solidFill>
              <a:schemeClr val="bg1">
                <a:lumMod val="40000"/>
                <a:lumOff val="60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800" kern="1200" dirty="0">
              <a:solidFill>
                <a:schemeClr val="bg1">
                  <a:lumMod val="40000"/>
                  <a:lumOff val="60000"/>
                </a:schemeClr>
              </a:solidFill>
            </a:rPr>
            <a:t>Altitude de l'objet</a:t>
          </a:r>
          <a:endParaRPr lang="en-US" sz="2800" kern="1200" dirty="0">
            <a:solidFill>
              <a:schemeClr val="bg1">
                <a:lumMod val="40000"/>
                <a:lumOff val="60000"/>
              </a:schemeClr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800" kern="1200" dirty="0">
              <a:solidFill>
                <a:schemeClr val="bg1">
                  <a:lumMod val="40000"/>
                  <a:lumOff val="60000"/>
                </a:schemeClr>
              </a:solidFill>
            </a:rPr>
            <a:t>La puissance installée</a:t>
          </a:r>
          <a:endParaRPr lang="en-US" sz="2800" kern="1200" dirty="0">
            <a:solidFill>
              <a:schemeClr val="bg1">
                <a:lumMod val="40000"/>
                <a:lumOff val="60000"/>
              </a:schemeClr>
            </a:solidFill>
          </a:endParaRPr>
        </a:p>
      </dsp:txBody>
      <dsp:txXfrm>
        <a:off x="0" y="3686070"/>
        <a:ext cx="6900512" cy="1811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93FC4-00C4-4D7D-9FD4-F0A307EC24F5}">
      <dsp:nvSpPr>
        <dsp:cNvPr id="0" name=""/>
        <dsp:cNvSpPr/>
      </dsp:nvSpPr>
      <dsp:spPr>
        <a:xfrm>
          <a:off x="0" y="374427"/>
          <a:ext cx="6666833" cy="1705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Réfection de toiture </a:t>
          </a:r>
          <a:r>
            <a:rPr lang="fr-FR" sz="1900" kern="1200" dirty="0"/>
            <a:t>: </a:t>
          </a:r>
          <a:r>
            <a:rPr lang="fr-FR" sz="1900" kern="1200" dirty="0">
              <a:solidFill>
                <a:srgbClr val="0070C0"/>
              </a:solidFill>
              <a:latin typeface="Aptos Display" panose="020F0302020204030204"/>
            </a:rPr>
            <a:t>30’000 CHF</a:t>
          </a:r>
          <a:r>
            <a:rPr lang="fr-FR" sz="1900" kern="1200" dirty="0">
              <a:solidFill>
                <a:srgbClr val="0070C0"/>
              </a:solidFill>
            </a:rPr>
            <a:t> </a:t>
          </a:r>
          <a:endParaRPr lang="en-US" sz="1900" kern="1200" dirty="0">
            <a:solidFill>
              <a:srgbClr val="0070C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Photovoltaïque intégré </a:t>
          </a:r>
          <a:r>
            <a:rPr lang="fr-FR" sz="1900" kern="1200" dirty="0"/>
            <a:t>: </a:t>
          </a:r>
          <a:r>
            <a:rPr lang="fr-FR" sz="1900" kern="1200" dirty="0">
              <a:solidFill>
                <a:srgbClr val="7030A0"/>
              </a:solidFill>
              <a:latin typeface="Aptos Display" panose="020F0302020204030204"/>
            </a:rPr>
            <a:t>26’000 CHF</a:t>
          </a:r>
          <a:endParaRPr lang="en-US" sz="1900" kern="1200" dirty="0">
            <a:solidFill>
              <a:srgbClr val="7030A0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 Display" panose="020F0302020204030204"/>
              <a:ea typeface="+mn-ea"/>
              <a:cs typeface="+mn-cs"/>
            </a:rPr>
            <a:t>Coût total de l'investissement</a:t>
          </a:r>
          <a:r>
            <a:rPr lang="fr-FR" sz="1900" kern="1200" dirty="0">
              <a:latin typeface="Aptos Display" panose="020F0302020204030204"/>
            </a:rPr>
            <a:t>: </a:t>
          </a:r>
          <a:r>
            <a:rPr lang="fr-FR" sz="1900" kern="1200" dirty="0">
              <a:solidFill>
                <a:srgbClr val="C00000"/>
              </a:solidFill>
              <a:latin typeface="Aptos Display" panose="020F0302020204030204"/>
            </a:rPr>
            <a:t>56’000 CHF </a:t>
          </a:r>
          <a:r>
            <a:rPr lang="fr-FR" sz="1900" kern="1200" dirty="0">
              <a:solidFill>
                <a:schemeClr val="tx1"/>
              </a:solidFill>
              <a:latin typeface="Aptos Display" panose="020F0302020204030204"/>
            </a:rPr>
            <a:t>soit            706 CHF/m</a:t>
          </a:r>
          <a:r>
            <a:rPr lang="fr-FR" sz="1900" kern="1200" baseline="30000" dirty="0">
              <a:solidFill>
                <a:schemeClr val="tx1"/>
              </a:solidFill>
              <a:latin typeface="Aptos Display" panose="020F0302020204030204"/>
            </a:rPr>
            <a:t>2</a:t>
          </a:r>
          <a:endParaRPr lang="fr-FR" sz="1900" kern="1200" baseline="30000" dirty="0">
            <a:solidFill>
              <a:srgbClr val="C00000"/>
            </a:solidFill>
            <a:latin typeface="Aptos Display" panose="020F0302020204030204"/>
          </a:endParaRPr>
        </a:p>
      </dsp:txBody>
      <dsp:txXfrm>
        <a:off x="0" y="374427"/>
        <a:ext cx="6666833" cy="1705725"/>
      </dsp:txXfrm>
    </dsp:sp>
    <dsp:sp modelId="{9798E67A-04BB-46F7-B2E7-8A9BB7E66F39}">
      <dsp:nvSpPr>
        <dsp:cNvPr id="0" name=""/>
        <dsp:cNvSpPr/>
      </dsp:nvSpPr>
      <dsp:spPr>
        <a:xfrm>
          <a:off x="333341" y="93987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Résumé des coûts :</a:t>
          </a:r>
          <a:endParaRPr lang="en-US" sz="1900" kern="1200" dirty="0"/>
        </a:p>
      </dsp:txBody>
      <dsp:txXfrm>
        <a:off x="360721" y="121367"/>
        <a:ext cx="4612023" cy="506120"/>
      </dsp:txXfrm>
    </dsp:sp>
    <dsp:sp modelId="{54936ABE-E549-4CCD-946C-1C0FA03FD7BD}">
      <dsp:nvSpPr>
        <dsp:cNvPr id="0" name=""/>
        <dsp:cNvSpPr/>
      </dsp:nvSpPr>
      <dsp:spPr>
        <a:xfrm>
          <a:off x="0" y="2463192"/>
          <a:ext cx="6666833" cy="1705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2190391"/>
              <a:satOff val="-18938"/>
              <a:lumOff val="37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Réfection de toiture: </a:t>
          </a:r>
          <a:r>
            <a:rPr lang="fr-FR" sz="1900" kern="1200" dirty="0">
              <a:solidFill>
                <a:srgbClr val="0070C0"/>
              </a:solidFill>
              <a:latin typeface="Calibri"/>
              <a:ea typeface="Calibri"/>
              <a:cs typeface="Calibri"/>
            </a:rPr>
            <a:t>23’700 CHF</a:t>
          </a:r>
          <a:endParaRPr lang="en-US" sz="1900" kern="1200" dirty="0">
            <a:solidFill>
              <a:srgbClr val="0070C0"/>
            </a:solidFill>
            <a:latin typeface="Calibri"/>
            <a:ea typeface="Calibri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Photovoltaïque intégré: </a:t>
          </a:r>
          <a:r>
            <a:rPr lang="fr-FR" sz="1900" kern="1200" dirty="0">
              <a:solidFill>
                <a:srgbClr val="7030A0"/>
              </a:solidFill>
              <a:latin typeface="Calibri"/>
              <a:ea typeface="Calibri"/>
              <a:cs typeface="Calibri"/>
            </a:rPr>
            <a:t>21’200 CHF</a:t>
          </a:r>
          <a:endParaRPr lang="en-US" sz="1900" kern="1200" dirty="0">
            <a:solidFill>
              <a:srgbClr val="7030A0"/>
            </a:solidFill>
            <a:latin typeface="Calibri"/>
            <a:ea typeface="Calibri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Coût de l'investissement final: </a:t>
          </a:r>
          <a:r>
            <a:rPr lang="fr-FR" sz="1900" kern="1200" dirty="0">
              <a:solidFill>
                <a:srgbClr val="C00000"/>
              </a:solidFill>
              <a:latin typeface="Calibri"/>
              <a:ea typeface="Calibri"/>
              <a:cs typeface="Calibri"/>
            </a:rPr>
            <a:t>44’900 CHF </a:t>
          </a:r>
          <a:r>
            <a:rPr lang="fr-FR" sz="1900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rPr>
            <a:t>s</a:t>
          </a:r>
          <a:r>
            <a:rPr lang="fr-FR" sz="19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oit           596 CHF/</a:t>
          </a:r>
          <a:r>
            <a:rPr lang="fr-FR" sz="1900" kern="1200" dirty="0">
              <a:solidFill>
                <a:schemeClr val="tx1"/>
              </a:solidFill>
              <a:latin typeface="Aptos Display" panose="020F0302020204030204"/>
            </a:rPr>
            <a:t>m</a:t>
          </a:r>
          <a:r>
            <a:rPr lang="fr-FR" sz="1900" kern="1200" baseline="30000" dirty="0">
              <a:solidFill>
                <a:schemeClr val="tx1"/>
              </a:solidFill>
              <a:latin typeface="Aptos Display" panose="020F0302020204030204"/>
            </a:rPr>
            <a:t>2</a:t>
          </a:r>
          <a:endParaRPr lang="en-US" sz="1900" kern="1200" dirty="0">
            <a:solidFill>
              <a:schemeClr val="tx1"/>
            </a:solidFill>
            <a:latin typeface="Aptos Display"/>
            <a:ea typeface="Calibri"/>
            <a:cs typeface="Calibri"/>
          </a:endParaRPr>
        </a:p>
      </dsp:txBody>
      <dsp:txXfrm>
        <a:off x="0" y="2463192"/>
        <a:ext cx="6666833" cy="1705725"/>
      </dsp:txXfrm>
    </dsp:sp>
    <dsp:sp modelId="{09A292C3-3F8B-4463-A2AD-FDA94C302720}">
      <dsp:nvSpPr>
        <dsp:cNvPr id="0" name=""/>
        <dsp:cNvSpPr/>
      </dsp:nvSpPr>
      <dsp:spPr>
        <a:xfrm>
          <a:off x="333341" y="2182752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2190391"/>
                <a:satOff val="-18938"/>
                <a:lumOff val="3725"/>
                <a:alphaOff val="0"/>
                <a:tint val="96000"/>
                <a:lumMod val="100000"/>
              </a:schemeClr>
            </a:gs>
            <a:gs pos="78000">
              <a:schemeClr val="accent2">
                <a:hueOff val="-2190391"/>
                <a:satOff val="-18938"/>
                <a:lumOff val="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+mj-lt"/>
            </a:rPr>
            <a:t>Subventions déduites:</a:t>
          </a:r>
          <a:endParaRPr lang="en-US" sz="1900" kern="1200" dirty="0">
            <a:solidFill>
              <a:srgbClr val="444444"/>
            </a:solidFill>
            <a:latin typeface="+mj-lt"/>
            <a:ea typeface="Calibri"/>
            <a:cs typeface="Calibri"/>
          </a:endParaRPr>
        </a:p>
      </dsp:txBody>
      <dsp:txXfrm>
        <a:off x="360721" y="2210132"/>
        <a:ext cx="4612023" cy="506120"/>
      </dsp:txXfrm>
    </dsp:sp>
    <dsp:sp modelId="{459F03C3-96CE-49F9-BCFE-C3EAC1B44D23}">
      <dsp:nvSpPr>
        <dsp:cNvPr id="0" name=""/>
        <dsp:cNvSpPr/>
      </dsp:nvSpPr>
      <dsp:spPr>
        <a:xfrm>
          <a:off x="0" y="4551957"/>
          <a:ext cx="6666833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-4380783"/>
              <a:satOff val="-37876"/>
              <a:lumOff val="74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>
              <a:latin typeface="Calibri"/>
              <a:ea typeface="Calibri"/>
              <a:cs typeface="Calibri"/>
            </a:rPr>
            <a:t>100% du montant total</a:t>
          </a:r>
          <a:endParaRPr lang="fr-FR" sz="1900" kern="1200" dirty="0">
            <a:latin typeface="Aptos Display"/>
            <a:ea typeface="Calibri"/>
            <a:cs typeface="Calibri"/>
          </a:endParaRPr>
        </a:p>
      </dsp:txBody>
      <dsp:txXfrm>
        <a:off x="0" y="4551957"/>
        <a:ext cx="6666833" cy="807975"/>
      </dsp:txXfrm>
    </dsp:sp>
    <dsp:sp modelId="{7A37777E-7225-42AC-897F-4AD5E50DD626}">
      <dsp:nvSpPr>
        <dsp:cNvPr id="0" name=""/>
        <dsp:cNvSpPr/>
      </dsp:nvSpPr>
      <dsp:spPr>
        <a:xfrm>
          <a:off x="303844" y="4271517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4380783"/>
                <a:satOff val="-37876"/>
                <a:lumOff val="7451"/>
                <a:alphaOff val="0"/>
                <a:tint val="96000"/>
                <a:lumMod val="100000"/>
              </a:schemeClr>
            </a:gs>
            <a:gs pos="78000">
              <a:schemeClr val="accent2">
                <a:hueOff val="-4380783"/>
                <a:satOff val="-37876"/>
                <a:lumOff val="745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+mj-lt"/>
            </a:rPr>
            <a:t>Déduction fiscale</a:t>
          </a:r>
          <a:endParaRPr lang="fr-FR" sz="1900" kern="1200" dirty="0">
            <a:latin typeface="+mj-lt"/>
            <a:ea typeface="Calibri"/>
            <a:cs typeface="Calibri"/>
          </a:endParaRPr>
        </a:p>
      </dsp:txBody>
      <dsp:txXfrm>
        <a:off x="331224" y="4298897"/>
        <a:ext cx="4612023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9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4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679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17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2879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7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1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99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3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1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6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2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8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6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5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5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7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.ch/fr/web/energie/m-01" TargetMode="External"/><Relationship Id="rId2" Type="http://schemas.openxmlformats.org/officeDocument/2006/relationships/hyperlink" Target="https://www.vs.ch/web/energie/programmes-de-promotion/aides-financier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s.ch/fr/web/energie/m-1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0337" y="640080"/>
            <a:ext cx="4228418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4600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Rénovation de toiture : </a:t>
            </a:r>
            <a:br>
              <a:rPr lang="fr-FR" sz="4600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</a:br>
            <a:r>
              <a:rPr lang="fr-FR" sz="4600" dirty="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avec, ou sans installation photovoltaïque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Bef>
                <a:spcPct val="0"/>
              </a:spcBef>
            </a:pPr>
            <a:r>
              <a:rPr lang="fr-FR" sz="2400" dirty="0">
                <a:solidFill>
                  <a:schemeClr val="accent1"/>
                </a:solidFill>
                <a:latin typeface="+mj-lt"/>
                <a:ea typeface="+mj-lt"/>
                <a:cs typeface="+mj-lt"/>
              </a:rPr>
              <a:t>Analyse des coûts et opportunités</a:t>
            </a:r>
          </a:p>
        </p:txBody>
      </p:sp>
      <p:pic>
        <p:nvPicPr>
          <p:cNvPr id="4" name="Image 3" descr="Une image contenant plein air, ciel, Véhicule terrestre, nuage&#10;&#10;Le contenu généré par l’IA peut être incorrect.">
            <a:extLst>
              <a:ext uri="{FF2B5EF4-FFF2-40B4-BE49-F238E27FC236}">
                <a16:creationId xmlns:a16="http://schemas.microsoft.com/office/drawing/2014/main" id="{D9A0531D-F581-5430-967F-6C9453443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94" r="517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7537A-111B-E58F-F210-F31CAB6EBD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1175"/>
            <a:ext cx="10515600" cy="62268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 </a:t>
            </a:r>
            <a:r>
              <a:rPr lang="fr-FR" sz="3400" dirty="0"/>
              <a:t>Avantages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D242BD-7243-972A-5E62-7004925403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38212" y="1145879"/>
            <a:ext cx="5157788" cy="4238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Installation solaire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81F1F4-046F-EE4E-D50E-D8A99466C1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4129" y="1716088"/>
            <a:ext cx="5157788" cy="5141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1. </a:t>
            </a:r>
            <a:r>
              <a:rPr lang="fr-FR" sz="1200" b="1" dirty="0">
                <a:solidFill>
                  <a:schemeClr val="tx1"/>
                </a:solidFill>
                <a:ea typeface="+mn-lt"/>
                <a:cs typeface="+mn-lt"/>
              </a:rPr>
              <a:t>Production d'énergie :</a:t>
            </a:r>
            <a:endParaRPr lang="fr-FR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Les panneaux solaires produisent de l'électricité à partir de l'énergie solaire, réduisant ainsi vos factures énergétiques.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Possibilité de revendre le surplus d'électricité au réseau, générant des revenus supplémentaires.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2.</a:t>
            </a:r>
            <a:r>
              <a:rPr lang="fr-FR" sz="1200" b="1" dirty="0">
                <a:solidFill>
                  <a:schemeClr val="tx1"/>
                </a:solidFill>
                <a:ea typeface="+mn-lt"/>
                <a:cs typeface="+mn-lt"/>
              </a:rPr>
              <a:t> Impact environnemental :</a:t>
            </a:r>
            <a:endParaRPr lang="fr-FR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Réduction de l'empreinte carbone en utilisant une énergie renouvelable.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Contribution à la transition énergétique et à la lutte contre le changement climatique.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3.</a:t>
            </a:r>
            <a:r>
              <a:rPr lang="fr-FR" sz="1200" b="1" dirty="0">
                <a:solidFill>
                  <a:schemeClr val="tx1"/>
                </a:solidFill>
                <a:ea typeface="+mn-lt"/>
                <a:cs typeface="+mn-lt"/>
              </a:rPr>
              <a:t> Subventions et aides financières :</a:t>
            </a:r>
            <a:endParaRPr lang="fr-FR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Éligibilité à des subventions communales et fédérales, réduisant le coût initial de l'installation.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Valorisation de votre bien immobilier grâce à une "valeur verte" accrue.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4. </a:t>
            </a:r>
            <a:r>
              <a:rPr lang="fr-FR" sz="1200" b="1" dirty="0">
                <a:solidFill>
                  <a:schemeClr val="tx1"/>
                </a:solidFill>
                <a:ea typeface="+mn-lt"/>
                <a:cs typeface="+mn-lt"/>
              </a:rPr>
              <a:t>Autonomie énergétique :</a:t>
            </a:r>
            <a:endParaRPr lang="fr-FR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Réduction de la dépendance aux fournisseurs d'énergie traditionnels.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ea typeface="+mn-lt"/>
                <a:cs typeface="+mn-lt"/>
              </a:rPr>
              <a:t>   - Sécurité énergétique en cas de hausse des prix de l'électricité.</a:t>
            </a:r>
            <a:endParaRPr lang="fr-FR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200" b="1" dirty="0">
                <a:solidFill>
                  <a:schemeClr val="tx1"/>
                </a:solidFill>
              </a:rPr>
              <a:t>5. Mise en sécurité :</a:t>
            </a: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</a:rPr>
              <a:t>  - Coûts d’échafaudage mutualisés.</a:t>
            </a:r>
          </a:p>
          <a:p>
            <a:pPr>
              <a:buAutoNum type="arabicPeriod"/>
            </a:pP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098E9E-4A36-006E-C57A-D5FAE848A9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61296" y="1133856"/>
            <a:ext cx="5183187" cy="4238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Couverture simple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246202-9BAF-4875-E3B4-01CC67A65393}"/>
              </a:ext>
            </a:extLst>
          </p:cNvPr>
          <p:cNvSpPr txBox="1"/>
          <p:nvPr/>
        </p:nvSpPr>
        <p:spPr>
          <a:xfrm>
            <a:off x="5953064" y="1606678"/>
            <a:ext cx="4920038" cy="3962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CH" sz="1100" dirty="0"/>
              <a:t>1. </a:t>
            </a:r>
            <a:r>
              <a:rPr lang="fr-CH" sz="1200" b="1" dirty="0"/>
              <a:t>Coût initial plus bas :</a:t>
            </a:r>
          </a:p>
          <a:p>
            <a:pPr>
              <a:lnSpc>
                <a:spcPct val="150000"/>
              </a:lnSpc>
            </a:pPr>
            <a:r>
              <a:rPr lang="fr-CH" sz="1100" dirty="0"/>
              <a:t>   - Les tuiles en terre cuite ou en béton sont généralement moins coûteuses à installer que les panneaux solaires.</a:t>
            </a:r>
          </a:p>
          <a:p>
            <a:pPr>
              <a:lnSpc>
                <a:spcPct val="150000"/>
              </a:lnSpc>
            </a:pPr>
            <a:endParaRPr lang="fr-CH" sz="1100" dirty="0"/>
          </a:p>
          <a:p>
            <a:pPr>
              <a:lnSpc>
                <a:spcPct val="150000"/>
              </a:lnSpc>
            </a:pPr>
            <a:r>
              <a:rPr lang="fr-CH" sz="1100" dirty="0"/>
              <a:t>2. </a:t>
            </a:r>
            <a:r>
              <a:rPr lang="fr-CH" sz="1200" b="1" dirty="0"/>
              <a:t>Durabilité :</a:t>
            </a:r>
          </a:p>
          <a:p>
            <a:pPr>
              <a:lnSpc>
                <a:spcPct val="150000"/>
              </a:lnSpc>
            </a:pPr>
            <a:r>
              <a:rPr lang="fr-CH" sz="1100" dirty="0"/>
              <a:t>   - Les tuiles de qualité peuvent durer plusieurs décennies avec peu d'entretien.</a:t>
            </a:r>
          </a:p>
          <a:p>
            <a:pPr>
              <a:lnSpc>
                <a:spcPct val="150000"/>
              </a:lnSpc>
            </a:pPr>
            <a:r>
              <a:rPr kumimoji="0" lang="fr-CH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- Contrairement aux panneaux solaires, les tuiles nécessitent peu de nettoyage ou de maintenance.</a:t>
            </a:r>
            <a:endParaRPr lang="fr-CH" sz="1100" dirty="0"/>
          </a:p>
          <a:p>
            <a:pPr>
              <a:lnSpc>
                <a:spcPct val="150000"/>
              </a:lnSpc>
            </a:pPr>
            <a:r>
              <a:rPr lang="fr-CH" sz="1100" dirty="0"/>
              <a:t>3. </a:t>
            </a:r>
            <a:r>
              <a:rPr lang="fr-CH" sz="1200" b="1" dirty="0"/>
              <a:t>Esthétique :</a:t>
            </a:r>
          </a:p>
          <a:p>
            <a:pPr>
              <a:lnSpc>
                <a:spcPct val="150000"/>
              </a:lnSpc>
            </a:pPr>
            <a:r>
              <a:rPr lang="fr-CH" sz="1100" dirty="0"/>
              <a:t>   - Large choix de styles et de couleurs pour s'adapter à l'architecture traditionnelle ou moderne.</a:t>
            </a:r>
          </a:p>
          <a:p>
            <a:pPr>
              <a:lnSpc>
                <a:spcPct val="150000"/>
              </a:lnSpc>
            </a:pPr>
            <a:endParaRPr lang="fr-CH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fr-CH" sz="1200" b="1" dirty="0"/>
          </a:p>
          <a:p>
            <a:pPr>
              <a:lnSpc>
                <a:spcPct val="150000"/>
              </a:lnSpc>
            </a:pP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221909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EFCFE-CB20-7119-CD6C-715A2FD0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r-FR" sz="3400" dirty="0">
                <a:solidFill>
                  <a:srgbClr val="FFFFFF"/>
                </a:solidFill>
                <a:ea typeface="+mj-lt"/>
                <a:cs typeface="+mj-lt"/>
              </a:rPr>
              <a:t>Résumé</a:t>
            </a:r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C5C493A9-28ED-0C31-D5F6-72C39B89E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971579"/>
              </p:ext>
            </p:extLst>
          </p:nvPr>
        </p:nvGraphicFramePr>
        <p:xfrm>
          <a:off x="4813058" y="708921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847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E859E-4ABD-9AD3-2CF5-F5264296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99" y="1006991"/>
            <a:ext cx="3854528" cy="861138"/>
          </a:xfrm>
        </p:spPr>
        <p:txBody>
          <a:bodyPr>
            <a:normAutofit/>
          </a:bodyPr>
          <a:lstStyle/>
          <a:p>
            <a:pPr algn="ctr"/>
            <a:r>
              <a:rPr lang="fr-CH" sz="34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82B97-3820-903F-F277-BCEE0B72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32560" algn="l"/>
              </a:tabLst>
            </a:pPr>
            <a:r>
              <a:rPr lang="fr-CH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Pour conclure</a:t>
            </a:r>
            <a:r>
              <a:rPr lang="fr-CH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:</a:t>
            </a:r>
            <a:r>
              <a:rPr lang="fr-CH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si vous devez envisager à court terme une réfection de toiture, vous allez vous posez les questions suivantes : dois-je ne refaire que la couverture ? Dois-je isol</a:t>
            </a:r>
            <a:r>
              <a:rPr lang="fr-CH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CH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mon toit ? Dois-je faire du PV ? .... Mon avis est le suivant : il serait absurde d’envisager la pose de PV si l’isolation de la toiture est passée ou insuffisante, tout comme il serait absurde d’envisager une réfection de toiture sans y inclure du solaire. Dans tous les cas, je vous recommande de vous faire conseiller et de faire analyser votre toiture par des professionnels.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432560" algn="l"/>
              </a:tabLst>
            </a:pPr>
            <a:r>
              <a:rPr lang="fr-CH" sz="18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Toute cette réflexion doit se faire e</a:t>
            </a:r>
            <a:r>
              <a:rPr lang="fr-CH" sz="1800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 amont du projet, car si on planifie la totalité des travaux en une fois, on mutualise divers coûts, échafaudage, transport, demande d’autorisations…</a:t>
            </a:r>
          </a:p>
          <a:p>
            <a:pPr lvl="0" algn="just"/>
            <a:r>
              <a:rPr lang="fr-FR" dirty="0">
                <a:solidFill>
                  <a:schemeClr val="tx1"/>
                </a:solidFill>
              </a:rPr>
              <a:t>Et souvenez-vous : sous un bon toit, on n’a pas besoin d’un parapluie... ni d’une facture d’électricité trop salée. Merci et bon vent vers votre projet énergétique !</a:t>
            </a:r>
            <a:endParaRPr lang="fr-CH" dirty="0">
              <a:solidFill>
                <a:schemeClr val="tx1"/>
              </a:solidFill>
            </a:endParaRPr>
          </a:p>
          <a:p>
            <a:endParaRPr lang="fr-CH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90FF3B8-1029-7369-9468-F72674FE36BE}"/>
              </a:ext>
            </a:extLst>
          </p:cNvPr>
          <p:cNvGrpSpPr/>
          <p:nvPr/>
        </p:nvGrpSpPr>
        <p:grpSpPr>
          <a:xfrm>
            <a:off x="609318" y="2346425"/>
            <a:ext cx="4151143" cy="1684800"/>
            <a:chOff x="0" y="1884560"/>
            <a:chExt cx="6666833" cy="16848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85F766E-8186-C55D-E0A0-3B51F4D20545}"/>
                </a:ext>
              </a:extLst>
            </p:cNvPr>
            <p:cNvSpPr/>
            <p:nvPr/>
          </p:nvSpPr>
          <p:spPr>
            <a:xfrm>
              <a:off x="0" y="1884560"/>
              <a:ext cx="6666833" cy="16848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190391"/>
                <a:satOff val="-18938"/>
                <a:lumOff val="3725"/>
                <a:alphaOff val="0"/>
              </a:schemeClr>
            </a:fillRef>
            <a:effectRef idx="3">
              <a:schemeClr val="accent2">
                <a:hueOff val="-2190391"/>
                <a:satOff val="-18938"/>
                <a:lumOff val="372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CH"/>
            </a:p>
          </p:txBody>
        </p:sp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061667A2-110C-71FD-C4EE-5F0587760C04}"/>
                </a:ext>
              </a:extLst>
            </p:cNvPr>
            <p:cNvSpPr txBox="1"/>
            <p:nvPr/>
          </p:nvSpPr>
          <p:spPr>
            <a:xfrm>
              <a:off x="82245" y="1966805"/>
              <a:ext cx="6502343" cy="1520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/>
                <a:t> Merci pour votre attention !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3FF726B-AB5E-6A4B-889F-C49D6217307B}"/>
              </a:ext>
            </a:extLst>
          </p:cNvPr>
          <p:cNvGrpSpPr/>
          <p:nvPr/>
        </p:nvGrpSpPr>
        <p:grpSpPr>
          <a:xfrm>
            <a:off x="609318" y="4193893"/>
            <a:ext cx="4151143" cy="1684800"/>
            <a:chOff x="0" y="3612560"/>
            <a:chExt cx="6666833" cy="16848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9A63030-DF31-42A0-AE8D-970CBA087357}"/>
                </a:ext>
              </a:extLst>
            </p:cNvPr>
            <p:cNvSpPr/>
            <p:nvPr/>
          </p:nvSpPr>
          <p:spPr>
            <a:xfrm>
              <a:off x="0" y="3612560"/>
              <a:ext cx="6666833" cy="16848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4380783"/>
                <a:satOff val="-37876"/>
                <a:lumOff val="7451"/>
                <a:alphaOff val="0"/>
              </a:schemeClr>
            </a:fillRef>
            <a:effectRef idx="3">
              <a:schemeClr val="accent2">
                <a:hueOff val="-4380783"/>
                <a:satOff val="-37876"/>
                <a:lumOff val="745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CH"/>
            </a:p>
          </p:txBody>
        </p:sp>
        <p:sp>
          <p:nvSpPr>
            <p:cNvPr id="17" name="Rectangle : coins arrondis 6">
              <a:extLst>
                <a:ext uri="{FF2B5EF4-FFF2-40B4-BE49-F238E27FC236}">
                  <a16:creationId xmlns:a16="http://schemas.microsoft.com/office/drawing/2014/main" id="{29901D44-DBBD-7F16-4A6E-771129877FED}"/>
                </a:ext>
              </a:extLst>
            </p:cNvPr>
            <p:cNvSpPr txBox="1"/>
            <p:nvPr/>
          </p:nvSpPr>
          <p:spPr>
            <a:xfrm>
              <a:off x="82245" y="3694805"/>
              <a:ext cx="6502343" cy="1520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500" kern="1200" dirty="0">
                  <a:latin typeface="Aptos Display" panose="020F0302020204030204"/>
                </a:rPr>
                <a:t>Avez-vous des questions?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32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4C6A1-A8ED-F4F4-7469-89CDFD78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B821C-4D4B-1CDD-2F87-79890DCF6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8" y="3961902"/>
            <a:ext cx="8288035" cy="789598"/>
          </a:xfrm>
        </p:spPr>
        <p:txBody>
          <a:bodyPr>
            <a:normAutofit fontScale="90000"/>
          </a:bodyPr>
          <a:lstStyle/>
          <a:p>
            <a:pPr algn="l"/>
            <a:r>
              <a:rPr lang="fr-FR" sz="4800" dirty="0">
                <a:ea typeface="+mj-lt"/>
                <a:cs typeface="+mj-lt"/>
              </a:rPr>
              <a:t>MGM Solaire Sàrl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B39A11-0F32-03C4-7E5B-47A636C3E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8" y="4900288"/>
            <a:ext cx="8288035" cy="1725303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+mj-lt"/>
              </a:rPr>
              <a:t>Grégoire Mettaz Associé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+mj-lt"/>
              </a:rPr>
              <a:t>Route de l’Usine 8c / 1907 Saxon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+mj-lt"/>
              </a:rPr>
              <a:t>079 790 74 14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lt"/>
                <a:cs typeface="+mj-lt"/>
              </a:rPr>
              <a:t>info@mgmsolaire.ch</a:t>
            </a:r>
          </a:p>
        </p:txBody>
      </p:sp>
      <p:pic>
        <p:nvPicPr>
          <p:cNvPr id="8" name="Image 7" descr="Une image contenant texte, capture d’écran, Police, Graphique&#10;&#10;Le contenu généré par l’IA peut être incorrect.">
            <a:extLst>
              <a:ext uri="{FF2B5EF4-FFF2-40B4-BE49-F238E27FC236}">
                <a16:creationId xmlns:a16="http://schemas.microsoft.com/office/drawing/2014/main" id="{9B478464-158A-0F38-894F-CDCA825D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-12752" r="-2353" b="12752"/>
          <a:stretch/>
        </p:blipFill>
        <p:spPr>
          <a:xfrm>
            <a:off x="1447700" y="-262764"/>
            <a:ext cx="3682285" cy="4075878"/>
          </a:xfrm>
          <a:prstGeom prst="rect">
            <a:avLst/>
          </a:prstGeom>
        </p:spPr>
      </p:pic>
      <p:pic>
        <p:nvPicPr>
          <p:cNvPr id="7" name="Image 6" descr="Une image contenant Visage humain, personne, Barbe humaine, Menton&#10;&#10;Le contenu généré par l’IA peut être incorrect.">
            <a:extLst>
              <a:ext uri="{FF2B5EF4-FFF2-40B4-BE49-F238E27FC236}">
                <a16:creationId xmlns:a16="http://schemas.microsoft.com/office/drawing/2014/main" id="{C9FCCFD0-9FC6-A33A-211B-C78E92975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9208"/>
            <a:ext cx="2699792" cy="2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8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C3078-62C8-8A72-0209-80F78B813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4600" dirty="0"/>
              <a:t>Sommaire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9BD10A15-8CED-0EC3-FD65-38449565E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161215"/>
              </p:ext>
            </p:extLst>
          </p:nvPr>
        </p:nvGraphicFramePr>
        <p:xfrm>
          <a:off x="4053659" y="398206"/>
          <a:ext cx="6900512" cy="645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448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C06FDDC-DAAD-741E-CC95-72F5CD0465AB}"/>
              </a:ext>
            </a:extLst>
          </p:cNvPr>
          <p:cNvSpPr/>
          <p:nvPr/>
        </p:nvSpPr>
        <p:spPr>
          <a:xfrm>
            <a:off x="961012" y="2129316"/>
            <a:ext cx="2915478" cy="300382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6B9A30-8FFF-5B30-F051-DA808318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24" y="2221408"/>
            <a:ext cx="2915478" cy="2415183"/>
          </a:xfrm>
        </p:spPr>
        <p:txBody>
          <a:bodyPr anchor="ctr">
            <a:normAutofit/>
          </a:bodyPr>
          <a:lstStyle/>
          <a:p>
            <a:r>
              <a:rPr lang="fr-FR" sz="3400" dirty="0">
                <a:solidFill>
                  <a:schemeClr val="bg1"/>
                </a:solidFill>
              </a:rPr>
              <a:t>1</a:t>
            </a:r>
            <a:br>
              <a:rPr lang="fr-FR" sz="3400" dirty="0">
                <a:solidFill>
                  <a:schemeClr val="bg1"/>
                </a:solidFill>
              </a:rPr>
            </a:br>
            <a:r>
              <a:rPr lang="fr-FR" sz="3400" dirty="0">
                <a:solidFill>
                  <a:schemeClr val="bg1"/>
                </a:solidFill>
              </a:rPr>
              <a:t>Coûts de        confection   de toiture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10FFE17-9D1F-D351-5333-AEB27B97F0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857140"/>
              </p:ext>
            </p:extLst>
          </p:nvPr>
        </p:nvGraphicFramePr>
        <p:xfrm>
          <a:off x="4646444" y="129544"/>
          <a:ext cx="6900512" cy="6389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127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DFADC-2D9C-34C7-E93B-2A7F1E35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22" y="73644"/>
            <a:ext cx="2579697" cy="2311338"/>
          </a:xfrm>
        </p:spPr>
        <p:txBody>
          <a:bodyPr anchor="ctr">
            <a:normAutofit/>
          </a:bodyPr>
          <a:lstStyle/>
          <a:p>
            <a:r>
              <a:rPr lang="fr-FR" sz="3400" dirty="0">
                <a:ea typeface="+mj-lt"/>
                <a:cs typeface="+mj-lt"/>
              </a:rPr>
              <a:t>2</a:t>
            </a:r>
            <a:br>
              <a:rPr lang="fr-FR" sz="3400" dirty="0">
                <a:ea typeface="+mj-lt"/>
                <a:cs typeface="+mj-lt"/>
              </a:rPr>
            </a:br>
            <a:r>
              <a:rPr lang="fr-FR" sz="3400" dirty="0">
                <a:ea typeface="+mj-lt"/>
                <a:cs typeface="+mj-lt"/>
              </a:rPr>
              <a:t>Coûts de  réfection de toiture</a:t>
            </a:r>
            <a:endParaRPr lang="fr-FR" sz="3400" dirty="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ADCECD9A-D64B-B0EC-68E0-AE77734E8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149572"/>
              </p:ext>
            </p:extLst>
          </p:nvPr>
        </p:nvGraphicFramePr>
        <p:xfrm>
          <a:off x="6209883" y="640822"/>
          <a:ext cx="5314525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626625-C944-6A5A-D085-88FFC76556E4}"/>
              </a:ext>
            </a:extLst>
          </p:cNvPr>
          <p:cNvSpPr/>
          <p:nvPr/>
        </p:nvSpPr>
        <p:spPr>
          <a:xfrm>
            <a:off x="6209883" y="4001433"/>
            <a:ext cx="5314525" cy="18690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86B3BF">
                  <a:lumMod val="40000"/>
                  <a:lumOff val="60000"/>
                </a:srgbClr>
              </a:solidFill>
              <a:latin typeface="Trebuchet MS" panose="020B0603020202020204"/>
            </a:endParaRP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86B3BF">
                    <a:lumMod val="40000"/>
                    <a:lumOff val="60000"/>
                  </a:srgbClr>
                </a:solidFill>
                <a:latin typeface="Trebuchet MS" panose="020B0603020202020204"/>
              </a:rPr>
              <a:t>Matériaux (tuiles, ardoise, métal...)</a:t>
            </a:r>
            <a:endParaRPr lang="en-US" sz="2000" dirty="0">
              <a:solidFill>
                <a:srgbClr val="86B3BF">
                  <a:lumMod val="40000"/>
                  <a:lumOff val="60000"/>
                </a:srgbClr>
              </a:solidFill>
              <a:latin typeface="Trebuchet MS" panose="020B0603020202020204"/>
            </a:endParaRP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86B3BF">
                    <a:lumMod val="40000"/>
                    <a:lumOff val="60000"/>
                  </a:srgbClr>
                </a:solidFill>
                <a:latin typeface="Trebuchet MS" panose="020B0603020202020204"/>
              </a:rPr>
              <a:t>État de la charpente</a:t>
            </a:r>
            <a:endParaRPr lang="en-US" sz="2000" dirty="0">
              <a:solidFill>
                <a:srgbClr val="86B3BF">
                  <a:lumMod val="40000"/>
                  <a:lumOff val="60000"/>
                </a:srgbClr>
              </a:solidFill>
              <a:latin typeface="Trebuchet MS" panose="020B0603020202020204"/>
            </a:endParaRP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86B3BF">
                    <a:lumMod val="40000"/>
                    <a:lumOff val="60000"/>
                  </a:srgbClr>
                </a:solidFill>
                <a:latin typeface="Trebuchet MS" panose="020B0603020202020204"/>
              </a:rPr>
              <a:t>Isolation et étanchéité</a:t>
            </a:r>
            <a:endParaRPr lang="en-US" sz="2000" dirty="0">
              <a:solidFill>
                <a:srgbClr val="86B3BF">
                  <a:lumMod val="40000"/>
                  <a:lumOff val="60000"/>
                </a:srgbClr>
              </a:solidFill>
              <a:latin typeface="Trebuchet MS" panose="020B0603020202020204"/>
            </a:endParaRPr>
          </a:p>
          <a:p>
            <a:pPr marL="285750" lvl="1" indent="-285750" defTabSz="1244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86B3BF">
                    <a:lumMod val="40000"/>
                    <a:lumOff val="60000"/>
                  </a:srgbClr>
                </a:solidFill>
                <a:latin typeface="Trebuchet MS" panose="020B0603020202020204"/>
              </a:rPr>
              <a:t>Coût de démontage, assainissement (amiante</a:t>
            </a:r>
            <a:r>
              <a:rPr lang="en-US" sz="2000" dirty="0">
                <a:solidFill>
                  <a:srgbClr val="86B3BF">
                    <a:lumMod val="40000"/>
                    <a:lumOff val="60000"/>
                  </a:srgbClr>
                </a:solidFill>
                <a:latin typeface="Trebuchet MS" panose="020B0603020202020204"/>
              </a:rPr>
              <a:t>)</a:t>
            </a:r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750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B70E7B6-C329-9DBC-D440-FD472713F998}"/>
              </a:ext>
            </a:extLst>
          </p:cNvPr>
          <p:cNvSpPr/>
          <p:nvPr/>
        </p:nvSpPr>
        <p:spPr>
          <a:xfrm>
            <a:off x="481937" y="1963972"/>
            <a:ext cx="3607062" cy="300382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E42D70B-6DF8-11D8-A57F-A5A10CA01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963972"/>
            <a:ext cx="3201709" cy="2824844"/>
          </a:xfrm>
        </p:spPr>
        <p:txBody>
          <a:bodyPr anchor="ctr">
            <a:normAutofit fontScale="90000"/>
          </a:bodyPr>
          <a:lstStyle/>
          <a:p>
            <a:r>
              <a:rPr lang="fr-FR" sz="3800" dirty="0">
                <a:ea typeface="+mj-lt"/>
                <a:cs typeface="+mj-lt"/>
              </a:rPr>
              <a:t> </a:t>
            </a:r>
            <a:r>
              <a:rPr lang="fr-FR" sz="3800" dirty="0">
                <a:solidFill>
                  <a:schemeClr val="bg1"/>
                </a:solidFill>
                <a:ea typeface="+mj-lt"/>
                <a:cs typeface="+mj-lt"/>
              </a:rPr>
              <a:t>3</a:t>
            </a:r>
            <a:br>
              <a:rPr lang="fr-FR" sz="3800" dirty="0">
                <a:solidFill>
                  <a:srgbClr val="000000"/>
                </a:solidFill>
                <a:ea typeface="+mj-lt"/>
                <a:cs typeface="+mj-lt"/>
              </a:rPr>
            </a:br>
            <a:r>
              <a:rPr lang="fr-FR" sz="3800" dirty="0">
                <a:solidFill>
                  <a:schemeClr val="bg1"/>
                </a:solidFill>
                <a:ea typeface="+mj-lt"/>
                <a:cs typeface="+mj-lt"/>
              </a:rPr>
              <a:t>Coûts d'une installation photovoltaïque intégrée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D2BF1D-5EE6-464D-1FAC-C471F3C42742}"/>
              </a:ext>
            </a:extLst>
          </p:cNvPr>
          <p:cNvSpPr/>
          <p:nvPr/>
        </p:nvSpPr>
        <p:spPr>
          <a:xfrm>
            <a:off x="4727448" y="1883664"/>
            <a:ext cx="6829552" cy="12070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23889EC-94EB-C89C-B1E0-39B004B36DB1}"/>
              </a:ext>
            </a:extLst>
          </p:cNvPr>
          <p:cNvSpPr/>
          <p:nvPr/>
        </p:nvSpPr>
        <p:spPr>
          <a:xfrm>
            <a:off x="4727448" y="4325112"/>
            <a:ext cx="6829552" cy="18920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FAB5CEC-1E42-D65A-FC08-27370BF4B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679225"/>
              </p:ext>
            </p:extLst>
          </p:nvPr>
        </p:nvGraphicFramePr>
        <p:xfrm>
          <a:off x="4656488" y="640823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00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300778-1E12-ED90-AB34-3C27571E7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4" y="548640"/>
            <a:ext cx="3661926" cy="5421767"/>
          </a:xfrm>
        </p:spPr>
        <p:txBody>
          <a:bodyPr>
            <a:normAutofit/>
          </a:bodyPr>
          <a:lstStyle/>
          <a:p>
            <a:r>
              <a:rPr lang="fr-FR" sz="3400" dirty="0">
                <a:ea typeface="+mj-lt"/>
                <a:cs typeface="+mj-lt"/>
              </a:rPr>
              <a:t>4</a:t>
            </a:r>
            <a:br>
              <a:rPr lang="fr-FR" sz="3400" dirty="0">
                <a:ea typeface="+mj-lt"/>
                <a:cs typeface="+mj-lt"/>
              </a:rPr>
            </a:br>
            <a:r>
              <a:rPr lang="fr-FR" sz="3400" dirty="0">
                <a:ea typeface="+mj-lt"/>
                <a:cs typeface="+mj-lt"/>
              </a:rPr>
              <a:t>Subventions possibles et aides et obligations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9838A2-DD03-0A10-A8E2-2C5E3004A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077" y="0"/>
            <a:ext cx="5732206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buNone/>
            </a:pPr>
            <a:endParaRPr lang="fr-FR" sz="2200" dirty="0"/>
          </a:p>
          <a:p>
            <a:pPr algn="just"/>
            <a:r>
              <a:rPr lang="fr-FR" sz="2000" u="sng" spc="-15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Le canton du Valais propose des </a:t>
            </a:r>
            <a:r>
              <a:rPr lang="fr-FR" sz="2000" u="sng" spc="-150" dirty="0">
                <a:ea typeface="+mn-lt"/>
                <a:cs typeface="+mn-lt"/>
                <a:hlinkClick r:id="rId2"/>
              </a:rPr>
              <a:t>subventions</a:t>
            </a:r>
            <a:r>
              <a:rPr lang="fr-FR" sz="2000" u="sng" spc="-15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au travers du Programme Bâtiments, en particulier pour ce qui nous intéresse </a:t>
            </a:r>
            <a:r>
              <a:rPr lang="fr-FR" sz="2000" spc="-15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:</a:t>
            </a:r>
            <a:endParaRPr lang="fr-FR" sz="2000" spc="-1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Isolation thermique des éléments de construction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(</a:t>
            </a:r>
            <a:r>
              <a:rPr lang="fr-FR" sz="1800" dirty="0">
                <a:ea typeface="+mn-lt"/>
                <a:cs typeface="+mn-lt"/>
                <a:hlinkClick r:id="rId3"/>
              </a:rPr>
              <a:t>M-01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).  Programme Bâtiment en Valais (valeur U maximale :  0.2 W/m²K).    70-.fr/m2 isolé, jusqu'à 10000CHF et 30% de l’investissement des travaux d’isolation.</a:t>
            </a:r>
          </a:p>
          <a:p>
            <a:pPr lvl="1" algn="just">
              <a:buFont typeface="Courier New" panose="020B0604020202020204" pitchFamily="34" charset="0"/>
              <a:buChar char="o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Amélioration de la classe CECB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fr-FR" sz="1800" dirty="0">
                <a:ea typeface="+mn-lt"/>
                <a:cs typeface="+mn-lt"/>
              </a:rPr>
              <a:t>(</a:t>
            </a:r>
            <a:r>
              <a:rPr lang="fr-FR" sz="1800" dirty="0">
                <a:ea typeface="+mn-lt"/>
                <a:cs typeface="+mn-lt"/>
                <a:hlinkClick r:id="rId4"/>
              </a:rPr>
              <a:t>M-10</a:t>
            </a:r>
            <a:r>
              <a:rPr lang="fr-FR" sz="1800" dirty="0">
                <a:ea typeface="+mn-lt"/>
                <a:cs typeface="+mn-lt"/>
              </a:rPr>
              <a:t>).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Courier New,monospace" panose="020B0604020202020204" pitchFamily="34" charset="0"/>
              <a:buChar char="o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Subventions 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disponibles pour le photovoltaïque </a:t>
            </a:r>
            <a:r>
              <a:rPr lang="fr-FR" sz="18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Pronovo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400 CHF par KWc (à partir de 2KWc installés) pour du PV intégré. Revu au 1</a:t>
            </a:r>
            <a:r>
              <a:rPr lang="fr-FR" sz="1800" baseline="30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er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avril de chaque année.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Courier New" panose="020B0604020202020204" pitchFamily="34" charset="0"/>
              <a:buChar char="o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Aide communale : </a:t>
            </a:r>
            <a:r>
              <a:rPr lang="fr-FR" sz="18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A vérifier auprès de la commune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2000" u="sng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Déductions fiscales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sz="2000" u="sng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Loi cantonale sur l’énergie </a:t>
            </a:r>
          </a:p>
          <a:p>
            <a:pPr marL="685800" lvl="1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le neuf et la rénovation l’obligation de pose de PV correspondant à 20% SRE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2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59886-C9ED-79F0-5BDE-D8C81195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-131828"/>
            <a:ext cx="5702709" cy="1847559"/>
          </a:xfrm>
        </p:spPr>
        <p:txBody>
          <a:bodyPr anchor="b">
            <a:noAutofit/>
          </a:bodyPr>
          <a:lstStyle/>
          <a:p>
            <a:r>
              <a:rPr lang="fr-FR" sz="3400" dirty="0"/>
              <a:t>5</a:t>
            </a:r>
            <a:br>
              <a:rPr lang="fr-FR" sz="3400" dirty="0"/>
            </a:br>
            <a:r>
              <a:rPr lang="fr-FR" sz="3400" dirty="0"/>
              <a:t>Exemple 1: Toiture de 1986 à deux pans de 110m2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ECFB70-D374-57B0-5EB7-45044ABF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90" y="1715731"/>
            <a:ext cx="5279923" cy="48915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r-FR" sz="7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</a:t>
            </a:r>
            <a:r>
              <a:rPr lang="fr-FR" sz="11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  Pour une réfection de toiture complète de 110 m² avec des tuiles en terre cuite, isolation et la ferblanterie incluse, voici une estimation des coûts :</a:t>
            </a:r>
            <a:endParaRPr lang="fr-FR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AutoNum type="arabicPeriod"/>
            </a:pP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Tuiles en terre cuite :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Prix moyen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46 CHF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/m² (pose incluse).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110 m²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5’000 CHF</a:t>
            </a:r>
            <a:r>
              <a:rPr lang="fr-FR" sz="1100" dirty="0">
                <a:ea typeface="+mn-lt"/>
                <a:cs typeface="+mn-lt"/>
              </a:rPr>
              <a:t>.</a:t>
            </a:r>
            <a:endParaRPr lang="fr-FR" sz="1100" dirty="0"/>
          </a:p>
          <a:p>
            <a:pPr>
              <a:buAutoNum type="arabicPeriod"/>
            </a:pP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Isolation thermique, Sous-couverture:</a:t>
            </a: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Prix moyen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172 CHF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/m² (pose incluse).</a:t>
            </a: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110 m²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18’200 CHF</a:t>
            </a:r>
            <a:r>
              <a:rPr lang="fr-FR" sz="1100" dirty="0">
                <a:ea typeface="+mn-lt"/>
                <a:cs typeface="+mn-lt"/>
              </a:rPr>
              <a:t>.</a:t>
            </a:r>
          </a:p>
          <a:p>
            <a:pPr>
              <a:buAutoNum type="arabicPeriod"/>
            </a:pP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Ferblanterie (vire-vents, chéneaux, garnitures) :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Prix moyen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40 CHF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/m².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110 m²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4’400 CHF</a:t>
            </a:r>
            <a:r>
              <a:rPr lang="fr-FR" sz="1100" dirty="0">
                <a:ea typeface="+mn-lt"/>
                <a:cs typeface="+mn-lt"/>
              </a:rPr>
              <a:t>.</a:t>
            </a:r>
            <a:endParaRPr lang="fr-FR" dirty="0"/>
          </a:p>
          <a:p>
            <a:pPr>
              <a:buAutoNum type="arabicPeriod"/>
            </a:pP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Dépose de la couverture et sous-construction: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Prix moyen :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49 CHF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/m² 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Pour 110m2 : </a:t>
            </a:r>
            <a:r>
              <a:rPr lang="fr-FR" sz="1100" dirty="0">
                <a:solidFill>
                  <a:srgbClr val="0070C0"/>
                </a:solidFill>
              </a:rPr>
              <a:t>5’400 CHF</a:t>
            </a:r>
          </a:p>
          <a:p>
            <a:pPr>
              <a:buAutoNum type="arabicPeriod"/>
            </a:pPr>
            <a:r>
              <a:rPr lang="fr-FR" sz="1100" dirty="0">
                <a:ea typeface="+mn-lt"/>
                <a:cs typeface="+mn-lt"/>
              </a:rPr>
              <a:t> 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Estimation totale :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Environ</a:t>
            </a:r>
            <a:r>
              <a:rPr lang="fr-FR" sz="1100" dirty="0">
                <a:ea typeface="+mn-lt"/>
                <a:cs typeface="+mn-lt"/>
              </a:rPr>
              <a:t> </a:t>
            </a:r>
            <a:r>
              <a:rPr lang="fr-FR" sz="1100" dirty="0">
                <a:solidFill>
                  <a:srgbClr val="0070C0"/>
                </a:solidFill>
                <a:ea typeface="+mn-lt"/>
                <a:cs typeface="+mn-lt"/>
              </a:rPr>
              <a:t>33’000 CHF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selon le calcul suivant: coût de réfection 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300 CHF/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 m²</a:t>
            </a:r>
            <a:r>
              <a:rPr lang="fr-FR" sz="1100" dirty="0">
                <a:ea typeface="+mn-lt"/>
                <a:cs typeface="+mn-lt"/>
              </a:rPr>
              <a:t>.</a:t>
            </a:r>
          </a:p>
          <a:p>
            <a:pPr>
              <a:buAutoNum type="arabicPeriod"/>
            </a:pP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Subventions:</a:t>
            </a:r>
            <a:endParaRPr lang="fr-FR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SRE 90m2 à 70 CHF/</a:t>
            </a:r>
            <a:r>
              <a:rPr lang="fr-FR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m²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 6’300 CHF soit après subvention: coût de réfection </a:t>
            </a:r>
            <a:r>
              <a:rPr lang="fr-CH" sz="1100" dirty="0">
                <a:solidFill>
                  <a:schemeClr val="accent3">
                    <a:lumMod val="75000"/>
                  </a:schemeClr>
                </a:solidFill>
              </a:rPr>
              <a:t>243 CHF/</a:t>
            </a:r>
            <a:r>
              <a:rPr lang="fr-FR" sz="1100" dirty="0">
                <a:solidFill>
                  <a:schemeClr val="accent3">
                    <a:lumMod val="75000"/>
                  </a:schemeClr>
                </a:solidFill>
              </a:rPr>
              <a:t>m²</a:t>
            </a:r>
            <a:endParaRPr lang="fr-CH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age 3" descr="Une image contenant bâtiment, plein air, fenêtre, ciel&#10;&#10;Le contenu généré par l’IA peut être incorrect.">
            <a:extLst>
              <a:ext uri="{FF2B5EF4-FFF2-40B4-BE49-F238E27FC236}">
                <a16:creationId xmlns:a16="http://schemas.microsoft.com/office/drawing/2014/main" id="{6D820D11-8D68-F8A1-0D57-32354283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7912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F0D85-A38F-8B21-8D47-1DF28CD8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52" y="88492"/>
            <a:ext cx="5748464" cy="2160836"/>
          </a:xfrm>
        </p:spPr>
        <p:txBody>
          <a:bodyPr anchor="b">
            <a:noAutofit/>
          </a:bodyPr>
          <a:lstStyle/>
          <a:p>
            <a:r>
              <a:rPr lang="fr-CH" sz="3400" dirty="0"/>
              <a:t>6</a:t>
            </a:r>
            <a:br>
              <a:rPr lang="fr-CH" sz="3400" dirty="0"/>
            </a:br>
            <a:r>
              <a:rPr lang="fr-CH" sz="3400" dirty="0"/>
              <a:t>Exemple 2: Toiture deux pans de 110m2 dont 60m2 solaire photovoltaïque</a:t>
            </a:r>
            <a:endParaRPr lang="fr-FR" sz="3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1D8EA-3E91-5BF0-F44C-BD69BFD5C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52" y="2533154"/>
            <a:ext cx="5349024" cy="40410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CH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une toiture à deux pans de 110 m² avec des tuiles en terre cuite, la ferblanterie incluse, et l'ajout d'un système photovoltaïque intégré de 12 kWc, voici une estimation des coûts :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fr-CH" sz="12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fr-CH" sz="1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Photovoltaïque intégré (12 kWc)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Prix moyen : Environ</a:t>
            </a:r>
            <a:r>
              <a:rPr lang="fr-CH" sz="1100" dirty="0">
                <a:ea typeface="+mn-lt"/>
                <a:cs typeface="+mn-lt"/>
              </a:rPr>
              <a:t> </a:t>
            </a:r>
            <a:r>
              <a:rPr lang="fr-CH" sz="1100" dirty="0">
                <a:solidFill>
                  <a:srgbClr val="7030A0"/>
                </a:solidFill>
                <a:ea typeface="+mn-lt"/>
                <a:cs typeface="+mn-lt"/>
              </a:rPr>
              <a:t>26’000</a:t>
            </a:r>
            <a:r>
              <a:rPr lang="fr-CH" sz="1100" dirty="0">
                <a:ea typeface="+mn-lt"/>
                <a:cs typeface="+mn-lt"/>
              </a:rPr>
              <a:t> </a:t>
            </a:r>
            <a:r>
              <a:rPr lang="fr-CH" sz="1100" dirty="0">
                <a:solidFill>
                  <a:srgbClr val="7030A0"/>
                </a:solidFill>
                <a:ea typeface="+mn-lt"/>
                <a:cs typeface="+mn-lt"/>
              </a:rPr>
              <a:t>CHF</a:t>
            </a:r>
            <a:r>
              <a:rPr lang="fr-CH" sz="1100" dirty="0">
                <a:ea typeface="+mn-lt"/>
                <a:cs typeface="+mn-lt"/>
              </a:rPr>
              <a:t> 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pour 30 modules de 400 </a:t>
            </a:r>
            <a:r>
              <a:rPr lang="fr-CH" sz="11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Wc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, incluant la pose, les raccordements AC-DC et l'administratif complet .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fr-CH" sz="1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Estimation globale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Total estimé : 110 m</a:t>
            </a:r>
            <a:r>
              <a:rPr lang="fr-CH" sz="1100" baseline="30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2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de couverture, moins 60 m</a:t>
            </a:r>
            <a:r>
              <a:rPr lang="fr-CH" sz="1100" baseline="30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2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de PV soit une économie d'environ </a:t>
            </a:r>
            <a:r>
              <a:rPr lang="fr-CH" sz="1100" dirty="0">
                <a:solidFill>
                  <a:srgbClr val="0070C0"/>
                </a:solidFill>
                <a:ea typeface="+mn-lt"/>
                <a:cs typeface="+mn-lt"/>
              </a:rPr>
              <a:t>3’000 CHF 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sur l'offre de couverture.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Coût avant subvention </a:t>
            </a:r>
            <a:r>
              <a:rPr lang="fr-CH" sz="11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433 CHF/m</a:t>
            </a:r>
            <a:r>
              <a:rPr lang="fr-CH" sz="1100" baseline="300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2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r-CH" sz="1100" b="1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Coût après subvention </a:t>
            </a:r>
            <a:r>
              <a:rPr lang="fr-CH" sz="11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353 CHF/m</a:t>
            </a:r>
            <a:r>
              <a:rPr lang="fr-CH" sz="1100" baseline="30000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2</a:t>
            </a:r>
            <a:endParaRPr lang="en-US" sz="1100" baseline="30000" dirty="0">
              <a:solidFill>
                <a:schemeClr val="accent3">
                  <a:lumMod val="7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fr-CH" sz="12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Subventions possibles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lvl="2">
              <a:buFont typeface="Courier New" panose="020B0604020202020204" pitchFamily="34" charset="0"/>
              <a:buChar char="o"/>
            </a:pP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Programme Bâtiment : 70 CHF/m</a:t>
            </a:r>
            <a:r>
              <a:rPr lang="fr-CH" sz="1100" baseline="30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2</a:t>
            </a: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 de SRE </a:t>
            </a:r>
            <a:r>
              <a:rPr lang="fr-CH" sz="1100" dirty="0">
                <a:ea typeface="+mn-lt"/>
                <a:cs typeface="+mn-lt"/>
              </a:rPr>
              <a:t>: </a:t>
            </a:r>
            <a:r>
              <a:rPr lang="fr-CH" sz="1100" dirty="0">
                <a:solidFill>
                  <a:srgbClr val="FFFF00"/>
                </a:solidFill>
                <a:ea typeface="+mn-lt"/>
                <a:cs typeface="+mn-lt"/>
              </a:rPr>
              <a:t>6’300 CHF</a:t>
            </a:r>
            <a:r>
              <a:rPr lang="fr-CH" sz="1100" dirty="0">
                <a:ea typeface="+mn-lt"/>
                <a:cs typeface="+mn-lt"/>
              </a:rPr>
              <a:t>  </a:t>
            </a:r>
            <a:endParaRPr lang="fr-FR" sz="1100" dirty="0">
              <a:ea typeface="+mn-lt"/>
              <a:cs typeface="+mn-lt"/>
            </a:endParaRP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r-CH" sz="11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Subventions fédérales pour l'installation PV : </a:t>
            </a:r>
            <a:r>
              <a:rPr lang="fr-CH" sz="1100" dirty="0">
                <a:solidFill>
                  <a:srgbClr val="FFFF00"/>
                </a:solidFill>
                <a:ea typeface="+mn-lt"/>
                <a:cs typeface="+mn-lt"/>
              </a:rPr>
              <a:t>4’800</a:t>
            </a:r>
            <a:r>
              <a:rPr lang="fr-CH" sz="1100" dirty="0">
                <a:ea typeface="+mn-lt"/>
                <a:cs typeface="+mn-lt"/>
              </a:rPr>
              <a:t> </a:t>
            </a:r>
            <a:r>
              <a:rPr lang="fr-CH" sz="1100" dirty="0">
                <a:solidFill>
                  <a:srgbClr val="FFFF00"/>
                </a:solidFill>
                <a:ea typeface="+mn-lt"/>
                <a:cs typeface="+mn-lt"/>
              </a:rPr>
              <a:t>CHF</a:t>
            </a:r>
            <a:endParaRPr lang="fr-CH" sz="1100" dirty="0">
              <a:solidFill>
                <a:srgbClr val="FFFF00"/>
              </a:solidFill>
            </a:endParaRPr>
          </a:p>
        </p:txBody>
      </p:sp>
      <p:pic>
        <p:nvPicPr>
          <p:cNvPr id="4" name="Image 3" descr="Une image contenant nuage, plein air, ciel, montagne&#10;&#10;Le contenu généré par l’IA peut être incorrect.">
            <a:extLst>
              <a:ext uri="{FF2B5EF4-FFF2-40B4-BE49-F238E27FC236}">
                <a16:creationId xmlns:a16="http://schemas.microsoft.com/office/drawing/2014/main" id="{BD3A7D62-1550-BBD6-9ED6-F49F7B7F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2386"/>
          <a:stretch/>
        </p:blipFill>
        <p:spPr>
          <a:xfrm>
            <a:off x="5472688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061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B10F0-6594-8958-84D7-BEF3160E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Résultat photovoltaïque sur une année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2E36A5-1BA5-28DD-AF31-A350B734D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85436"/>
            <a:ext cx="7681654" cy="4662964"/>
          </a:xfr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157DEA0-E3F8-F73E-5154-16A623D14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23640"/>
              </p:ext>
            </p:extLst>
          </p:nvPr>
        </p:nvGraphicFramePr>
        <p:xfrm>
          <a:off x="8512549" y="1585436"/>
          <a:ext cx="3305825" cy="4662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825">
                  <a:extLst>
                    <a:ext uri="{9D8B030D-6E8A-4147-A177-3AD203B41FA5}">
                      <a16:colId xmlns:a16="http://schemas.microsoft.com/office/drawing/2014/main" val="2844448314"/>
                    </a:ext>
                  </a:extLst>
                </a:gridCol>
              </a:tblGrid>
              <a:tr h="777161">
                <a:tc>
                  <a:txBody>
                    <a:bodyPr/>
                    <a:lstStyle/>
                    <a:p>
                      <a:r>
                        <a:rPr lang="fr-CH" dirty="0"/>
                        <a:t>Résumé économique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336051"/>
                  </a:ext>
                </a:extLst>
              </a:tr>
              <a:tr h="777161">
                <a:tc>
                  <a:txBody>
                    <a:bodyPr/>
                    <a:lstStyle/>
                    <a:p>
                      <a:r>
                        <a:rPr lang="fr-CH" sz="1400" dirty="0"/>
                        <a:t>Consommation sans PV: </a:t>
                      </a:r>
                    </a:p>
                    <a:p>
                      <a:r>
                        <a:rPr lang="fr-CH" sz="1400" dirty="0"/>
                        <a:t>16’290 kWh à 0,29 CHF : </a:t>
                      </a:r>
                      <a:r>
                        <a:rPr lang="fr-CH" sz="1400" dirty="0">
                          <a:solidFill>
                            <a:srgbClr val="FF0000"/>
                          </a:solidFill>
                        </a:rPr>
                        <a:t>4’724,10 </a:t>
                      </a:r>
                      <a:r>
                        <a:rPr lang="fr-CH" sz="1400" dirty="0"/>
                        <a:t>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174399"/>
                  </a:ext>
                </a:extLst>
              </a:tr>
              <a:tr h="777161">
                <a:tc>
                  <a:txBody>
                    <a:bodyPr/>
                    <a:lstStyle/>
                    <a:p>
                      <a:r>
                        <a:rPr lang="fr-CH" sz="1400" dirty="0"/>
                        <a:t>Consommation avec PV:</a:t>
                      </a:r>
                    </a:p>
                    <a:p>
                      <a:r>
                        <a:rPr lang="fr-CH" sz="1400" dirty="0"/>
                        <a:t>9’420 kWh à 0,29 CHF : </a:t>
                      </a:r>
                      <a:r>
                        <a:rPr lang="fr-CH" sz="1400" dirty="0">
                          <a:solidFill>
                            <a:srgbClr val="FF0000"/>
                          </a:solidFill>
                        </a:rPr>
                        <a:t>2’731,80 </a:t>
                      </a:r>
                      <a:r>
                        <a:rPr lang="fr-CH" sz="1400" dirty="0"/>
                        <a:t>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16445"/>
                  </a:ext>
                </a:extLst>
              </a:tr>
              <a:tr h="777161">
                <a:tc>
                  <a:txBody>
                    <a:bodyPr/>
                    <a:lstStyle/>
                    <a:p>
                      <a:r>
                        <a:rPr lang="fr-CH" sz="1400" dirty="0"/>
                        <a:t>Autoconsommation:</a:t>
                      </a:r>
                    </a:p>
                    <a:p>
                      <a:r>
                        <a:rPr lang="fr-CH" sz="1400" dirty="0"/>
                        <a:t>6’870 kWh à 0 CHF : </a:t>
                      </a:r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0 </a:t>
                      </a:r>
                      <a:r>
                        <a:rPr lang="fr-CH" sz="1400" dirty="0"/>
                        <a:t>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25866"/>
                  </a:ext>
                </a:extLst>
              </a:tr>
              <a:tr h="777161">
                <a:tc>
                  <a:txBody>
                    <a:bodyPr/>
                    <a:lstStyle/>
                    <a:p>
                      <a:r>
                        <a:rPr lang="fr-CH" sz="1400" dirty="0"/>
                        <a:t>Vente excédent:</a:t>
                      </a:r>
                    </a:p>
                    <a:p>
                      <a:r>
                        <a:rPr lang="fr-CH" sz="1400" dirty="0"/>
                        <a:t>6’450 kWh à 0,123 CHF : </a:t>
                      </a:r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793,35 </a:t>
                      </a:r>
                      <a:r>
                        <a:rPr lang="fr-CH" sz="1400" dirty="0"/>
                        <a:t>CHF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878629"/>
                  </a:ext>
                </a:extLst>
              </a:tr>
              <a:tr h="777161">
                <a:tc>
                  <a:txBody>
                    <a:bodyPr/>
                    <a:lstStyle/>
                    <a:p>
                      <a:r>
                        <a:rPr lang="fr-CH" sz="1400" dirty="0"/>
                        <a:t>Total avec PV : </a:t>
                      </a:r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1’938,45 </a:t>
                      </a:r>
                      <a:r>
                        <a:rPr lang="fr-CH" sz="1400" dirty="0"/>
                        <a:t>CHF</a:t>
                      </a:r>
                    </a:p>
                    <a:p>
                      <a:r>
                        <a:rPr lang="fr-CH" sz="1400" dirty="0"/>
                        <a:t>Soit une économie de: </a:t>
                      </a:r>
                      <a:r>
                        <a:rPr lang="fr-CH" sz="1400" dirty="0">
                          <a:solidFill>
                            <a:srgbClr val="00B050"/>
                          </a:solidFill>
                        </a:rPr>
                        <a:t>59</a:t>
                      </a:r>
                      <a:r>
                        <a:rPr lang="fr-CH" sz="1400" dirty="0"/>
                        <a:t>%</a:t>
                      </a:r>
                    </a:p>
                    <a:p>
                      <a:r>
                        <a:rPr lang="fr-CH" sz="1400" dirty="0"/>
                        <a:t>Le solaire est amortit en 7,8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87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7990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Personnalisé 10">
      <a:dk1>
        <a:sysClr val="windowText" lastClr="000000"/>
      </a:dk1>
      <a:lt1>
        <a:srgbClr val="86B3BF"/>
      </a:lt1>
      <a:dk2>
        <a:srgbClr val="0E2841"/>
      </a:dk2>
      <a:lt2>
        <a:srgbClr val="58595B"/>
      </a:lt2>
      <a:accent1>
        <a:srgbClr val="007BBD"/>
      </a:accent1>
      <a:accent2>
        <a:srgbClr val="003D5E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1274</Words>
  <Application>Microsoft Office PowerPoint</Application>
  <PresentationFormat>Grand écran</PresentationFormat>
  <Paragraphs>141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Arial,Sans-Serif</vt:lpstr>
      <vt:lpstr>Calibri</vt:lpstr>
      <vt:lpstr>Courier New</vt:lpstr>
      <vt:lpstr>Courier New,monospace</vt:lpstr>
      <vt:lpstr>Trebuchet MS</vt:lpstr>
      <vt:lpstr>Wingdings 3</vt:lpstr>
      <vt:lpstr>Facette</vt:lpstr>
      <vt:lpstr>Rénovation de toiture :  avec, ou sans installation photovoltaïque ?</vt:lpstr>
      <vt:lpstr>Sommaire</vt:lpstr>
      <vt:lpstr>1 Coûts de        confection   de toiture</vt:lpstr>
      <vt:lpstr>2 Coûts de  réfection de toiture</vt:lpstr>
      <vt:lpstr> 3 Coûts d'une installation photovoltaïque intégrée</vt:lpstr>
      <vt:lpstr>4 Subventions possibles et aides et obligations</vt:lpstr>
      <vt:lpstr>5 Exemple 1: Toiture de 1986 à deux pans de 110m2</vt:lpstr>
      <vt:lpstr>6 Exemple 2: Toiture deux pans de 110m2 dont 60m2 solaire photovoltaïque</vt:lpstr>
      <vt:lpstr>Résultat photovoltaïque sur une année</vt:lpstr>
      <vt:lpstr> Avantages</vt:lpstr>
      <vt:lpstr>Résumé</vt:lpstr>
      <vt:lpstr>Conclusion</vt:lpstr>
      <vt:lpstr>MGM Solaire Sàrl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Emmanuelle Mettaz</dc:creator>
  <cp:lastModifiedBy>Grégoire Mettaz</cp:lastModifiedBy>
  <cp:revision>1136</cp:revision>
  <dcterms:created xsi:type="dcterms:W3CDTF">2025-03-18T09:08:44Z</dcterms:created>
  <dcterms:modified xsi:type="dcterms:W3CDTF">2025-04-29T11:27:13Z</dcterms:modified>
</cp:coreProperties>
</file>